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6" r:id="rId2"/>
    <p:sldId id="275" r:id="rId3"/>
    <p:sldId id="260" r:id="rId4"/>
    <p:sldId id="272" r:id="rId5"/>
    <p:sldId id="273" r:id="rId6"/>
    <p:sldId id="274" r:id="rId7"/>
  </p:sldIdLst>
  <p:sldSz cx="7775575" cy="10260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冯 阿敏" initials="冯" lastIdx="1" clrIdx="1"/>
  <p:cmAuthor id="624032363" name="华南小土匪" initials="华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2F2"/>
    <a:srgbClr val="EDEDED"/>
    <a:srgbClr val="215F9A"/>
    <a:srgbClr val="DCEAF7"/>
    <a:srgbClr val="1C6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719"/>
  </p:normalViewPr>
  <p:slideViewPr>
    <p:cSldViewPr snapToGrid="0">
      <p:cViewPr>
        <p:scale>
          <a:sx n="100" d="100"/>
          <a:sy n="100" d="100"/>
        </p:scale>
        <p:origin x="1315" y="-26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59560" y="1143000"/>
            <a:ext cx="233888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679128"/>
            <a:ext cx="6609239" cy="3572005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388883"/>
            <a:ext cx="5831681" cy="2477127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6495" indent="0" algn="ctr">
              <a:buNone/>
              <a:defRPr sz="1360"/>
            </a:lvl4pPr>
            <a:lvl5pPr marL="1555115" indent="0" algn="ctr">
              <a:buNone/>
              <a:defRPr sz="1360"/>
            </a:lvl5pPr>
            <a:lvl6pPr marL="1943735" indent="0" algn="ctr">
              <a:buNone/>
              <a:defRPr sz="1360"/>
            </a:lvl6pPr>
            <a:lvl7pPr marL="2332355" indent="0" algn="ctr">
              <a:buNone/>
              <a:defRPr sz="1360"/>
            </a:lvl7pPr>
            <a:lvl8pPr marL="2721610" indent="0" algn="ctr">
              <a:buNone/>
              <a:defRPr sz="1360"/>
            </a:lvl8pPr>
            <a:lvl9pPr marL="3110230" indent="0" algn="ctr">
              <a:buNone/>
              <a:defRPr sz="13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557881"/>
            <a:ext cx="6706433" cy="4267880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6866137"/>
            <a:ext cx="6706433" cy="2244377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649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511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73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35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61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1023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46253"/>
            <a:ext cx="6706433" cy="19831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515129"/>
            <a:ext cx="32894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747755"/>
            <a:ext cx="32894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515129"/>
            <a:ext cx="33056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747755"/>
            <a:ext cx="33056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477254"/>
            <a:ext cx="3936385" cy="7291259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477254"/>
            <a:ext cx="3936385" cy="7291259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6495" indent="0">
              <a:buNone/>
              <a:defRPr sz="1700"/>
            </a:lvl4pPr>
            <a:lvl5pPr marL="1555115" indent="0">
              <a:buNone/>
              <a:defRPr sz="1700"/>
            </a:lvl5pPr>
            <a:lvl6pPr marL="1943735" indent="0">
              <a:buNone/>
              <a:defRPr sz="1700"/>
            </a:lvl6pPr>
            <a:lvl7pPr marL="2332355" indent="0">
              <a:buNone/>
              <a:defRPr sz="1700"/>
            </a:lvl7pPr>
            <a:lvl8pPr marL="2721610" indent="0">
              <a:buNone/>
              <a:defRPr sz="1700"/>
            </a:lvl8pPr>
            <a:lvl9pPr marL="3110230" indent="0">
              <a:buNone/>
              <a:defRPr sz="17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46251"/>
            <a:ext cx="1676608" cy="86948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46251"/>
            <a:ext cx="4932630" cy="86948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46253"/>
            <a:ext cx="6706433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731253"/>
            <a:ext cx="6706433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99D50-5AC0-0C4B-92B0-92F9B56BC179}" type="datetimeFigureOut">
              <a:rPr kumimoji="1" lang="zh-CN" altLang="en-US" smtClean="0"/>
              <a:t>2026/6/29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9509514"/>
            <a:ext cx="262425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218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80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942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804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66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592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454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649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511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73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235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161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1023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hyperlink" Target="https://www.scodeno.com" TargetMode="External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codeno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hyperlink" Target="https://www.scodeno.com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codeno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codeno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s://www.scoden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491353" y="2187293"/>
            <a:ext cx="6986693" cy="3444999"/>
            <a:chOff x="0" y="0"/>
            <a:chExt cx="6986693" cy="3444999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986693" cy="3444999"/>
            </a:xfrm>
            <a:prstGeom prst="rect">
              <a:avLst/>
            </a:prstGeom>
          </p:spPr>
        </p:pic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334598" y="2044499"/>
              <a:ext cx="301244" cy="288594"/>
            </a:xfrm>
            <a:prstGeom prst="rect">
              <a:avLst/>
            </a:prstGeom>
          </p:spPr>
        </p:pic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334598" y="1616611"/>
              <a:ext cx="301244" cy="288594"/>
            </a:xfrm>
            <a:prstGeom prst="rect">
              <a:avLst/>
            </a:prstGeom>
          </p:spPr>
        </p:pic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3334598" y="1188735"/>
              <a:ext cx="301244" cy="288594"/>
            </a:xfrm>
            <a:prstGeom prst="rect">
              <a:avLst/>
            </a:prstGeom>
          </p:spPr>
        </p:pic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3334598" y="760846"/>
              <a:ext cx="301244" cy="288607"/>
            </a:xfrm>
            <a:prstGeom prst="rect">
              <a:avLst/>
            </a:prstGeom>
          </p:spPr>
        </p:pic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3334598" y="332983"/>
              <a:ext cx="301244" cy="288594"/>
            </a:xfrm>
            <a:prstGeom prst="rect">
              <a:avLst/>
            </a:prstGeom>
          </p:spPr>
        </p:pic>
      </p:grpSp>
      <p:sp>
        <p:nvSpPr>
          <p:cNvPr id="62" name="textbox 62"/>
          <p:cNvSpPr/>
          <p:nvPr/>
        </p:nvSpPr>
        <p:spPr>
          <a:xfrm>
            <a:off x="675116" y="1173715"/>
            <a:ext cx="6437629" cy="694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85000"/>
              </a:lnSpc>
            </a:pPr>
            <a:r>
              <a:rPr lang="en-US" sz="2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-Port </a:t>
            </a:r>
            <a:r>
              <a:rPr lang="en-US" sz="2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24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lang="en-US"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24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10G</a:t>
            </a:r>
            <a:r>
              <a:rPr sz="24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Ethernet Switch</a:t>
            </a:r>
            <a:endParaRPr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 rtl="0" eaLnBrk="0">
              <a:lnSpc>
                <a:spcPct val="101000"/>
              </a:lnSpc>
            </a:pPr>
            <a:r>
              <a:rPr lang="en-US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8x</a:t>
            </a:r>
            <a:r>
              <a:rPr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lang="en-US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 SFP+ Ports</a:t>
            </a:r>
            <a:endParaRPr lang="en-US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9"/>
              </a:endParaRPr>
            </a:p>
          </p:txBody>
        </p:sp>
      </p:grpSp>
      <p:sp>
        <p:nvSpPr>
          <p:cNvPr id="68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Switch-&gt;10G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1508125" y="4407535"/>
            <a:ext cx="2251710" cy="3905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S200</a:t>
            </a:r>
            <a:r>
              <a:rPr lang="en-US"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8XM-AC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99737" y="2425349"/>
            <a:ext cx="25210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cs typeface="Segoe UI" panose="020B0502040204020203"/>
              </a:rPr>
              <a:t>Multiple</a:t>
            </a:r>
            <a:r>
              <a:rPr lang="en-US" altLang="zh-CN" sz="1800" kern="0" spc="1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cs typeface="Segoe UI" panose="020B0502040204020203"/>
              </a:rPr>
              <a:t>management methods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9737" y="2935016"/>
            <a:ext cx="2521027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-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Non-blocking,</a:t>
            </a:r>
            <a:r>
              <a:rPr lang="en-US" altLang="zh-CN" sz="1300" kern="0" spc="17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low delay design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99737" y="3367451"/>
            <a:ext cx="2521027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Rich</a:t>
            </a:r>
            <a:r>
              <a:rPr lang="en-US" altLang="zh-CN" sz="1300" kern="0" spc="16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</a:t>
            </a:r>
            <a:r>
              <a:rPr lang="en-US" altLang="zh-CN" sz="1300" kern="0" spc="1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L2/L3 features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pic>
        <p:nvPicPr>
          <p:cNvPr id="2" name="picture 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12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Switch-&gt;10G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3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9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9"/>
            </a:endParaRPr>
          </a:p>
        </p:txBody>
      </p:sp>
      <p:pic>
        <p:nvPicPr>
          <p:cNvPr id="14" name="图片 13" descr="Scodeno S200-8XM-AC_p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1210" y="3376295"/>
            <a:ext cx="2702345" cy="8640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199737" y="3799886"/>
            <a:ext cx="2807217" cy="29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Strong security policy and strategy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99737" y="4232321"/>
            <a:ext cx="304000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5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Eco-friendly </a:t>
            </a:r>
            <a:r>
              <a:rPr lang="en-US" altLang="zh-CN" sz="1300" kern="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and</a:t>
            </a:r>
            <a:r>
              <a:rPr lang="en-US" altLang="zh-CN" sz="1300" kern="0" spc="6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en</a:t>
            </a:r>
            <a:r>
              <a:rPr lang="en-US" altLang="zh-CN" sz="1300" kern="0" spc="-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ergy-saving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10" name="textbox 58"/>
          <p:cNvSpPr/>
          <p:nvPr/>
        </p:nvSpPr>
        <p:spPr>
          <a:xfrm>
            <a:off x="557841" y="6387960"/>
            <a:ext cx="6650355" cy="2931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000" b="1" kern="0" spc="14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Overvie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ct val="83000"/>
              </a:lnSpc>
              <a:spcBef>
                <a:spcPts val="45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The S200 ser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ies of management switches </a:t>
            </a:r>
            <a:r>
              <a:rPr sz="1500" kern="0" spc="4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adopts </a:t>
            </a:r>
            <a:r>
              <a:rPr lang="en-US" sz="1500" kern="0" spc="4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low power consumption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30" indent="-635" algn="l" rtl="0" eaLnBrk="0">
              <a:lnSpc>
                <a:spcPct val="166000"/>
              </a:lnSpc>
              <a:spcBef>
                <a:spcPts val="15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design, which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meets the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requirements of green environmental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protec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tion</a:t>
            </a:r>
            <a:r>
              <a:rPr sz="15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 energy saving;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Rich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L2/L3 functional fe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atures to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meet different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85000"/>
              </a:lnSpc>
              <a:spcBef>
                <a:spcPts val="116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business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requirements;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Powerful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security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policies and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rich security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" algn="l" rtl="0" eaLnBrk="0">
              <a:lnSpc>
                <a:spcPct val="85000"/>
              </a:lnSpc>
              <a:spcBef>
                <a:spcPts val="135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features ensure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network security; The manageme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nt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platform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is</a:t>
            </a:r>
            <a:r>
              <a:rPr lang="en-US"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simple </a:t>
            </a:r>
            <a:endParaRPr sz="1500" kern="0" spc="4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" algn="l" rtl="0" eaLnBrk="0">
              <a:lnSpc>
                <a:spcPct val="85000"/>
              </a:lnSpc>
              <a:spcBef>
                <a:spcPts val="135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 easy to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use, greatly facilitating the operatio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maintenance</a:t>
            </a:r>
            <a:r>
              <a:rPr sz="15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endParaRPr sz="15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" algn="l" rtl="0" eaLnBrk="0">
              <a:lnSpc>
                <a:spcPct val="85000"/>
              </a:lnSpc>
              <a:spcBef>
                <a:spcPts val="135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methods of management</a:t>
            </a:r>
            <a:r>
              <a:rPr sz="15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personnel.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C6C0334-5030-1705-8796-87A637C3260A}"/>
              </a:ext>
            </a:extLst>
          </p:cNvPr>
          <p:cNvGrpSpPr/>
          <p:nvPr/>
        </p:nvGrpSpPr>
        <p:grpSpPr>
          <a:xfrm>
            <a:off x="4369511" y="4746580"/>
            <a:ext cx="2035458" cy="408412"/>
            <a:chOff x="3825951" y="5356329"/>
            <a:chExt cx="2035458" cy="40841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949C503-B236-4994-0C8E-769A16076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11119" y="5356681"/>
              <a:ext cx="408059" cy="408059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22B8803-2770-09DD-B3DF-1C99A18FF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25951" y="5356681"/>
              <a:ext cx="408059" cy="408059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39B4E7B-48EE-AD9F-8D75-1BE7A02F4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368535" y="5356681"/>
              <a:ext cx="408412" cy="40806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6464CC5-6379-9133-0D43-9BD27A56E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453350" y="5356329"/>
              <a:ext cx="408059" cy="4084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-254001" y="684467"/>
            <a:ext cx="4547235" cy="53040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Key Features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8616" y="1227474"/>
            <a:ext cx="7285357" cy="3429233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marL="45720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ESD: contact 8KV, air 15KV；</a:t>
            </a:r>
          </a:p>
          <a:p>
            <a:pPr marL="45720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-10~55℃ wide operating temperature range；</a:t>
            </a:r>
          </a:p>
          <a:p>
            <a:pPr marL="45720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static routing function；</a:t>
            </a:r>
          </a:p>
          <a:p>
            <a:pPr marL="45720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Support dynamic routing such as OSPF, RIP etc ;</a:t>
            </a:r>
            <a:endParaRPr lang="en-US" altLang="zh-CN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L2 management functions such as VLAN, LLDP, LACP etc.；</a:t>
            </a:r>
          </a:p>
          <a:p>
            <a:pPr marL="457200" indent="-4572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rich security features such as 802.1X, AAA, Port Security, DHCP Snooping, Port Isolation, DAI etc.；</a:t>
            </a: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Telnet/SSH, SNMP, WEB UI, CLI, and management.</a:t>
            </a:r>
          </a:p>
        </p:txBody>
      </p:sp>
      <p:pic>
        <p:nvPicPr>
          <p:cNvPr id="5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6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Switch-&gt;10G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8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7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248920" y="4244340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Hardware </a:t>
            </a:r>
            <a:r>
              <a:rPr lang="en-US" altLang="zh-CN">
                <a:sym typeface="+mn-ea"/>
              </a:rPr>
              <a:t>Features</a:t>
            </a:r>
            <a:endParaRPr lang="en-US" altLang="zh-CN"/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graphicFrame>
        <p:nvGraphicFramePr>
          <p:cNvPr id="10" name="表格 9"/>
          <p:cNvGraphicFramePr/>
          <p:nvPr>
            <p:extLst>
              <p:ext uri="{D42A27DB-BD31-4B8C-83A1-F6EECF244321}">
                <p14:modId xmlns:p14="http://schemas.microsoft.com/office/powerpoint/2010/main" val="1186270184"/>
              </p:ext>
            </p:extLst>
          </p:nvPr>
        </p:nvGraphicFramePr>
        <p:xfrm>
          <a:off x="518160" y="4906010"/>
          <a:ext cx="6739200" cy="4623435"/>
        </p:xfrm>
        <a:graphic>
          <a:graphicData uri="http://schemas.openxmlformats.org/drawingml/2006/table">
            <a:tbl>
              <a:tblPr/>
              <a:tblGrid>
                <a:gridCol w="17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227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S200-8XM-AC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545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Interface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8*1/10G SFP+ ports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5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1*Console Management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Switching Capacity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160Gbps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Packets Forwarding Rate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119.04Mpps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MAC Table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16K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 Buffer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12M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Transfer Delay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&lt;10us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180">
                <a:tc row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Power Supply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AC100-240V 50/60HZ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5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Empty Load Power: &lt;35W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LED Indicators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PWR,SYS, Link/ACT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46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Environment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Temperature: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–10 ℃ ~ 45℃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Storage Temperature: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–40 ℃ ~ 85℃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3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Humidity: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10%~95% non-condensing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6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Storage Humidity: 10%~95% non-condensing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Size(W*D*H)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270*181*44mm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427355" y="1037590"/>
          <a:ext cx="6739200" cy="1965325"/>
        </p:xfrm>
        <a:graphic>
          <a:graphicData uri="http://schemas.openxmlformats.org/drawingml/2006/table">
            <a:tbl>
              <a:tblPr/>
              <a:tblGrid>
                <a:gridCol w="17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227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S200-8XM-AC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78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1.25KG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295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EMC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Power Surge Protection: 6KV/2KV           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0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Anti-static Interference: 8KV/15KV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2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Free Drop: 0.5M                            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Certificate Compliance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CE/FCC/RoHS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10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Switch-&gt;10G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1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6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6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6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226060" y="3191510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Software Specifications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9223143"/>
              </p:ext>
            </p:extLst>
          </p:nvPr>
        </p:nvGraphicFramePr>
        <p:xfrm>
          <a:off x="429895" y="3975100"/>
          <a:ext cx="6736715" cy="5549265"/>
        </p:xfrm>
        <a:graphic>
          <a:graphicData uri="http://schemas.openxmlformats.org/drawingml/2006/table">
            <a:tbl>
              <a:tblPr/>
              <a:tblGrid>
                <a:gridCol w="1763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3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35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S200-8XM-AC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740">
                <a:tc rowSpan="6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4K IEEE 802.1Q 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1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protocol VLAN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4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 VLAN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voice VLAN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video VLAN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GARP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43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LACP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802.3ad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static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1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dynamic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47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STP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802.1d 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802.1w RSTP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802.1s MSTP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21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Spanning Tree BPDU Filtering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21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Spanning Tree BPDU Guard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327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Spanning Tree Edge Port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LLDP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802.1ab protocol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/>
          <p:nvPr/>
        </p:nvGraphicFramePr>
        <p:xfrm>
          <a:off x="427354" y="908119"/>
          <a:ext cx="6736715" cy="9015730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S200-8XM-AC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834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ERPS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ITUT G.8032 protocol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Jumbo Frame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IEEE802.3X Flow Control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57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statistics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Auto-MDI/MDIX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Multicast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IGMP Snooping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MLD Snooping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MVR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ACL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 Standard/Extended ACL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IPv4 Standard/Extended ACL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IPv6 Standard/Extended ACL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QoS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QoS Re-marking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Trust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Rate Limiting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Egress Queue Rate Limiting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SP, WRR scheduling algorithms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CoS, DSCP, IP Priority Mapping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DHCP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DHCP Interface Priority IP Binding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87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Snooping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Client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Server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 rowSpan="7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L3 Route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IPv4 Management Address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IPV6 Management Address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IPv4 Route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IPv6 Route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OSPF, RIP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ARP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Loopback Interface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Security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Management Channel Configuration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AAA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MAC-Based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pic>
        <p:nvPicPr>
          <p:cNvPr id="7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8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Switch-&gt;10G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1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3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5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/>
          <p:nvPr/>
        </p:nvGraphicFramePr>
        <p:xfrm>
          <a:off x="458784" y="922512"/>
          <a:ext cx="6736715" cy="8450580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3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S200-8XM-AC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794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Security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WEB-Based IEEE802.1X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Denial of Service Protection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Dynamic ARP Inspection(DAI)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 Source Guard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Security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Isolation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DNS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DNS Client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DNS Server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419">
                <a:tc rowSpan="9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Logs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RAM logs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Flash logs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Mirroring(1:1,N:1)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Ping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Traceroute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Cable Test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UDLD protocol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Optical Module Information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0419">
                <a:tc rowSpan="11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Management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User Management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System Log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Firmware Upgrade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File Upgrade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SNMP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 Management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                                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CLI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Telnet/SSH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SNTP Client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04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RMON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0419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EEE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IEEE802.3az</a:t>
                      </a:r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pic>
        <p:nvPicPr>
          <p:cNvPr id="7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8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Switch-&gt;10G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1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0" y="9788461"/>
            <a:ext cx="7800975" cy="516890"/>
            <a:chOff x="-12700" y="-12700"/>
            <a:chExt cx="7800975" cy="516890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721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0" y="329"/>
            <a:ext cx="7775447" cy="629399"/>
          </a:xfrm>
          <a:prstGeom prst="rect">
            <a:avLst/>
          </a:prstGeom>
        </p:spPr>
      </p:pic>
      <p:sp>
        <p:nvSpPr>
          <p:cNvPr id="7" name="textbox 68"/>
          <p:cNvSpPr/>
          <p:nvPr/>
        </p:nvSpPr>
        <p:spPr>
          <a:xfrm>
            <a:off x="25326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Switch-&gt;10G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8" name="path 70"/>
          <p:cNvSpPr/>
          <p:nvPr/>
        </p:nvSpPr>
        <p:spPr>
          <a:xfrm>
            <a:off x="3357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" name="group 6"/>
          <p:cNvGrpSpPr/>
          <p:nvPr/>
        </p:nvGrpSpPr>
        <p:grpSpPr>
          <a:xfrm rot="21600000">
            <a:off x="0" y="9788525"/>
            <a:ext cx="7800975" cy="516890"/>
            <a:chOff x="-12700" y="-12700"/>
            <a:chExt cx="7800975" cy="516890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9721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206377" y="836136"/>
            <a:ext cx="4547235" cy="57785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Product Dimensions</a:t>
            </a:r>
          </a:p>
        </p:txBody>
      </p:sp>
      <p:pic>
        <p:nvPicPr>
          <p:cNvPr id="11" name="图片 10" descr="S200-8XMY-AC-白色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20" y="1620520"/>
            <a:ext cx="6897370" cy="55333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48*655"/>
  <p:tag name="TABLE_ENDDRAG_RECT" val="33*108*548*65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30*436"/>
  <p:tag name="TABLE_ENDDRAG_RECT" val="33*313*530*436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691</Words>
  <Application>Microsoft Office PowerPoint</Application>
  <PresentationFormat>自定义</PresentationFormat>
  <Paragraphs>228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guanqv chen</cp:lastModifiedBy>
  <cp:revision>201</cp:revision>
  <dcterms:created xsi:type="dcterms:W3CDTF">2025-07-25T05:38:00Z</dcterms:created>
  <dcterms:modified xsi:type="dcterms:W3CDTF">2026-06-29T01:57:44Z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2690A4D838A74A4F96C8DD29D25B6852_12</vt:lpwstr>
  </property>
  <property fmtid="{D5CDD505-2E9C-101B-9397-08002B2CF9AE}" pid="3" name="KSOProductBuildVer">
    <vt:lpwstr>2052-12.1.0.25225</vt:lpwstr>
  </property>
</Properties>
</file>