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75" r:id="rId2"/>
    <p:sldId id="273" r:id="rId3"/>
    <p:sldId id="272" r:id="rId4"/>
    <p:sldId id="276" r:id="rId5"/>
    <p:sldId id="277" r:id="rId6"/>
  </p:sldIdLst>
  <p:sldSz cx="7775575" cy="102600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/>
  <p:cmAuthor id="2" name="冯 阿敏" initials="冯" lastIdx="1" clrIdx="1"/>
  <p:cmAuthor id="624032363" name="华南小土匪" initials="华" lastIdx="2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EDEDED"/>
    <a:srgbClr val="1C6597"/>
    <a:srgbClr val="215F9A"/>
    <a:srgbClr val="F2F2F2"/>
    <a:srgbClr val="DCEA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28"/>
    <p:restoredTop sz="94719"/>
  </p:normalViewPr>
  <p:slideViewPr>
    <p:cSldViewPr snapToGrid="0">
      <p:cViewPr>
        <p:scale>
          <a:sx n="100" d="100"/>
          <a:sy n="100" d="100"/>
        </p:scale>
        <p:origin x="629" y="-25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2026/6/25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2026/6/25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59560" y="1143000"/>
            <a:ext cx="2338881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3168" y="1679128"/>
            <a:ext cx="6609239" cy="3572005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947" y="5388883"/>
            <a:ext cx="5831681" cy="2477127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6495" indent="0" algn="ctr">
              <a:buNone/>
              <a:defRPr sz="1360"/>
            </a:lvl4pPr>
            <a:lvl5pPr marL="1555115" indent="0" algn="ctr">
              <a:buNone/>
              <a:defRPr sz="1360"/>
            </a:lvl5pPr>
            <a:lvl6pPr marL="1943735" indent="0" algn="ctr">
              <a:buNone/>
              <a:defRPr sz="1360"/>
            </a:lvl6pPr>
            <a:lvl7pPr marL="2332355" indent="0" algn="ctr">
              <a:buNone/>
              <a:defRPr sz="1360"/>
            </a:lvl7pPr>
            <a:lvl8pPr marL="2721610" indent="0" algn="ctr">
              <a:buNone/>
              <a:defRPr sz="1360"/>
            </a:lvl8pPr>
            <a:lvl9pPr marL="3110230" indent="0" algn="ctr">
              <a:buNone/>
              <a:defRPr sz="136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9D50-5AC0-0C4B-92B0-92F9B56BC179}" type="datetimeFigureOut">
              <a:rPr kumimoji="1" lang="zh-CN" altLang="en-US" smtClean="0"/>
              <a:t>2026/6/25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8F80D-6A0D-6A40-92C8-705FA1C550C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9D50-5AC0-0C4B-92B0-92F9B56BC179}" type="datetimeFigureOut">
              <a:rPr kumimoji="1" lang="zh-CN" altLang="en-US" smtClean="0"/>
              <a:t>2026/6/25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8F80D-6A0D-6A40-92C8-705FA1C550C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522" y="2557881"/>
            <a:ext cx="6706433" cy="4267880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522" y="6866137"/>
            <a:ext cx="6706433" cy="2244377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>
                    <a:tint val="82000"/>
                  </a:schemeClr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82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82000"/>
                  </a:schemeClr>
                </a:solidFill>
              </a:defRPr>
            </a:lvl3pPr>
            <a:lvl4pPr marL="1166495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4pPr>
            <a:lvl5pPr marL="1555115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5pPr>
            <a:lvl6pPr marL="1943735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6pPr>
            <a:lvl7pPr marL="2332355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7pPr>
            <a:lvl8pPr marL="272161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8pPr>
            <a:lvl9pPr marL="311023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9D50-5AC0-0C4B-92B0-92F9B56BC179}" type="datetimeFigureOut">
              <a:rPr kumimoji="1" lang="zh-CN" altLang="en-US" smtClean="0"/>
              <a:t>2026/6/25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8F80D-6A0D-6A40-92C8-705FA1C550C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571" y="2731253"/>
            <a:ext cx="3304619" cy="65098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6385" y="2731253"/>
            <a:ext cx="3304619" cy="65098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9D50-5AC0-0C4B-92B0-92F9B56BC179}" type="datetimeFigureOut">
              <a:rPr kumimoji="1" lang="zh-CN" altLang="en-US" smtClean="0"/>
              <a:t>2026/6/25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8F80D-6A0D-6A40-92C8-705FA1C550C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546253"/>
            <a:ext cx="6706433" cy="198312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584" y="2515129"/>
            <a:ext cx="3289432" cy="1232626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6495" indent="0">
              <a:buNone/>
              <a:defRPr sz="1360" b="1"/>
            </a:lvl4pPr>
            <a:lvl5pPr marL="1555115" indent="0">
              <a:buNone/>
              <a:defRPr sz="1360" b="1"/>
            </a:lvl5pPr>
            <a:lvl6pPr marL="1943735" indent="0">
              <a:buNone/>
              <a:defRPr sz="1360" b="1"/>
            </a:lvl6pPr>
            <a:lvl7pPr marL="2332355" indent="0">
              <a:buNone/>
              <a:defRPr sz="1360" b="1"/>
            </a:lvl7pPr>
            <a:lvl8pPr marL="2721610" indent="0">
              <a:buNone/>
              <a:defRPr sz="1360" b="1"/>
            </a:lvl8pPr>
            <a:lvl9pPr marL="3110230" indent="0">
              <a:buNone/>
              <a:defRPr sz="136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584" y="3747755"/>
            <a:ext cx="3289432" cy="55123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6385" y="2515129"/>
            <a:ext cx="3305632" cy="1232626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6495" indent="0">
              <a:buNone/>
              <a:defRPr sz="1360" b="1"/>
            </a:lvl4pPr>
            <a:lvl5pPr marL="1555115" indent="0">
              <a:buNone/>
              <a:defRPr sz="1360" b="1"/>
            </a:lvl5pPr>
            <a:lvl6pPr marL="1943735" indent="0">
              <a:buNone/>
              <a:defRPr sz="1360" b="1"/>
            </a:lvl6pPr>
            <a:lvl7pPr marL="2332355" indent="0">
              <a:buNone/>
              <a:defRPr sz="1360" b="1"/>
            </a:lvl7pPr>
            <a:lvl8pPr marL="2721610" indent="0">
              <a:buNone/>
              <a:defRPr sz="1360" b="1"/>
            </a:lvl8pPr>
            <a:lvl9pPr marL="3110230" indent="0">
              <a:buNone/>
              <a:defRPr sz="136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6385" y="3747755"/>
            <a:ext cx="3305632" cy="55123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9D50-5AC0-0C4B-92B0-92F9B56BC179}" type="datetimeFigureOut">
              <a:rPr kumimoji="1" lang="zh-CN" altLang="en-US" smtClean="0"/>
              <a:t>2026/6/25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8F80D-6A0D-6A40-92C8-705FA1C550C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9D50-5AC0-0C4B-92B0-92F9B56BC179}" type="datetimeFigureOut">
              <a:rPr kumimoji="1" lang="zh-CN" altLang="en-US" smtClean="0"/>
              <a:t>2026/6/25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8F80D-6A0D-6A40-92C8-705FA1C550C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9D50-5AC0-0C4B-92B0-92F9B56BC179}" type="datetimeFigureOut">
              <a:rPr kumimoji="1" lang="zh-CN" altLang="en-US" smtClean="0"/>
              <a:t>2026/6/25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8F80D-6A0D-6A40-92C8-705FA1C550C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684001"/>
            <a:ext cx="2507825" cy="2394003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5632" y="1477254"/>
            <a:ext cx="3936385" cy="7291259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584" y="3078004"/>
            <a:ext cx="2507825" cy="5702383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6495" indent="0">
              <a:buNone/>
              <a:defRPr sz="850"/>
            </a:lvl4pPr>
            <a:lvl5pPr marL="1555115" indent="0">
              <a:buNone/>
              <a:defRPr sz="850"/>
            </a:lvl5pPr>
            <a:lvl6pPr marL="1943735" indent="0">
              <a:buNone/>
              <a:defRPr sz="850"/>
            </a:lvl6pPr>
            <a:lvl7pPr marL="2332355" indent="0">
              <a:buNone/>
              <a:defRPr sz="850"/>
            </a:lvl7pPr>
            <a:lvl8pPr marL="2721610" indent="0">
              <a:buNone/>
              <a:defRPr sz="850"/>
            </a:lvl8pPr>
            <a:lvl9pPr marL="3110230" indent="0">
              <a:buNone/>
              <a:defRPr sz="8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9D50-5AC0-0C4B-92B0-92F9B56BC179}" type="datetimeFigureOut">
              <a:rPr kumimoji="1" lang="zh-CN" altLang="en-US" smtClean="0"/>
              <a:t>2026/6/25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8F80D-6A0D-6A40-92C8-705FA1C550C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684001"/>
            <a:ext cx="2507825" cy="2394003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5632" y="1477254"/>
            <a:ext cx="3936385" cy="7291259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6495" indent="0">
              <a:buNone/>
              <a:defRPr sz="1700"/>
            </a:lvl4pPr>
            <a:lvl5pPr marL="1555115" indent="0">
              <a:buNone/>
              <a:defRPr sz="1700"/>
            </a:lvl5pPr>
            <a:lvl6pPr marL="1943735" indent="0">
              <a:buNone/>
              <a:defRPr sz="1700"/>
            </a:lvl6pPr>
            <a:lvl7pPr marL="2332355" indent="0">
              <a:buNone/>
              <a:defRPr sz="1700"/>
            </a:lvl7pPr>
            <a:lvl8pPr marL="2721610" indent="0">
              <a:buNone/>
              <a:defRPr sz="1700"/>
            </a:lvl8pPr>
            <a:lvl9pPr marL="3110230" indent="0">
              <a:buNone/>
              <a:defRPr sz="17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584" y="3078004"/>
            <a:ext cx="2507825" cy="5702383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6495" indent="0">
              <a:buNone/>
              <a:defRPr sz="850"/>
            </a:lvl4pPr>
            <a:lvl5pPr marL="1555115" indent="0">
              <a:buNone/>
              <a:defRPr sz="850"/>
            </a:lvl5pPr>
            <a:lvl6pPr marL="1943735" indent="0">
              <a:buNone/>
              <a:defRPr sz="850"/>
            </a:lvl6pPr>
            <a:lvl7pPr marL="2332355" indent="0">
              <a:buNone/>
              <a:defRPr sz="850"/>
            </a:lvl7pPr>
            <a:lvl8pPr marL="2721610" indent="0">
              <a:buNone/>
              <a:defRPr sz="850"/>
            </a:lvl8pPr>
            <a:lvl9pPr marL="3110230" indent="0">
              <a:buNone/>
              <a:defRPr sz="8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9D50-5AC0-0C4B-92B0-92F9B56BC179}" type="datetimeFigureOut">
              <a:rPr kumimoji="1" lang="zh-CN" altLang="en-US" smtClean="0"/>
              <a:t>2026/6/25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8F80D-6A0D-6A40-92C8-705FA1C550C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9D50-5AC0-0C4B-92B0-92F9B56BC179}" type="datetimeFigureOut">
              <a:rPr kumimoji="1" lang="zh-CN" altLang="en-US" smtClean="0"/>
              <a:t>2026/6/25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8F80D-6A0D-6A40-92C8-705FA1C550C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4396" y="546251"/>
            <a:ext cx="1676608" cy="869488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571" y="546251"/>
            <a:ext cx="4932630" cy="869488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9D50-5AC0-0C4B-92B0-92F9B56BC179}" type="datetimeFigureOut">
              <a:rPr kumimoji="1" lang="zh-CN" altLang="en-US" smtClean="0"/>
              <a:t>2026/6/25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8F80D-6A0D-6A40-92C8-705FA1C550C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571" y="546253"/>
            <a:ext cx="6706433" cy="19831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571" y="2731253"/>
            <a:ext cx="6706433" cy="65098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571" y="9509514"/>
            <a:ext cx="1749504" cy="5462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A99D50-5AC0-0C4B-92B0-92F9B56BC179}" type="datetimeFigureOut">
              <a:rPr kumimoji="1" lang="zh-CN" altLang="en-US" smtClean="0"/>
              <a:t>2026/6/25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5659" y="9509514"/>
            <a:ext cx="2624257" cy="5462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91500" y="9509514"/>
            <a:ext cx="1749504" cy="5462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D68F80D-6A0D-6A40-92C8-705FA1C550C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2185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805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9425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8045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665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592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454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6495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5115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735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2355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161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1023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hyperlink" Target="https://www.scodeno.com" TargetMode="External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odeno.com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odeno.com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scodeno.com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hyperlink" Target="https://www.scodeno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/>
          <p:nvPr/>
        </p:nvSpPr>
        <p:spPr>
          <a:xfrm>
            <a:off x="657020" y="4492306"/>
            <a:ext cx="6496050" cy="22510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4605" algn="l" rtl="0" eaLnBrk="0">
              <a:lnSpc>
                <a:spcPct val="85000"/>
              </a:lnSpc>
            </a:pPr>
            <a:r>
              <a:rPr sz="2000" b="1" kern="0" spc="-20" dirty="0">
                <a:solidFill>
                  <a:srgbClr val="4E95D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|</a:t>
            </a:r>
            <a:r>
              <a:rPr sz="2000" b="1" kern="0" spc="140" dirty="0">
                <a:solidFill>
                  <a:srgbClr val="4E95D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000" b="1" kern="0" spc="-20" dirty="0">
                <a:solidFill>
                  <a:srgbClr val="4E95D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</a:t>
            </a:r>
            <a:r>
              <a:rPr sz="2000" b="1" kern="0" spc="130" dirty="0">
                <a:solidFill>
                  <a:srgbClr val="4E95D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000" b="1" kern="0" spc="-20" dirty="0">
                <a:solidFill>
                  <a:srgbClr val="4E95D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</a:t>
            </a:r>
            <a:r>
              <a:rPr sz="2000" b="1" kern="0" spc="-30" dirty="0">
                <a:solidFill>
                  <a:srgbClr val="4E95D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ntroduction</a:t>
            </a:r>
            <a:endParaRPr sz="2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6510" algn="l" rtl="0" eaLnBrk="0">
              <a:lnSpc>
                <a:spcPts val="1915"/>
              </a:lnSpc>
              <a:spcBef>
                <a:spcPts val="1075"/>
              </a:spcBef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</a:t>
            </a:r>
            <a:r>
              <a:rPr lang="en-US"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XPTN-9000-77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Series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 </a:t>
            </a:r>
            <a:r>
              <a:rPr lang="en-US" sz="1400" kern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L2+ managed switch,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specially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designed for harsh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ndustrial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environments,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which provides economic solutions for industrial</a:t>
            </a:r>
            <a:r>
              <a:rPr sz="14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Ethernet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networking.</a:t>
            </a: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Support</a:t>
            </a: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wide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working temperature –40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MS UI Gothic" panose="020B0600070205080204" charset="-128"/>
                <a:ea typeface="MS UI Gothic" panose="020B0600070205080204" charset="-128"/>
                <a:cs typeface="MS UI Gothic" panose="020B0600070205080204" charset="-128"/>
              </a:rPr>
              <a:t>℃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~</a:t>
            </a:r>
            <a:r>
              <a:rPr lang="en-US"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85℃</a:t>
            </a:r>
            <a:r>
              <a:rPr sz="1400" kern="0" spc="-310" dirty="0">
                <a:solidFill>
                  <a:srgbClr val="000000">
                    <a:alpha val="100000"/>
                  </a:srgbClr>
                </a:solidFill>
                <a:latin typeface="MS UI Gothic" panose="020B0600070205080204" charset="-128"/>
                <a:ea typeface="MS UI Gothic" panose="020B0600070205080204" charset="-128"/>
                <a:cs typeface="MS UI Gothic" panose="020B0600070205080204" charset="-128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970" indent="11430" algn="l" rtl="0" eaLnBrk="0">
              <a:lnSpc>
                <a:spcPct val="137000"/>
              </a:lnSpc>
              <a:spcBef>
                <a:spcPts val="0"/>
              </a:spcBef>
            </a:pP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Redundant</a:t>
            </a:r>
            <a:r>
              <a:rPr sz="14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DC</a:t>
            </a: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 supply, adopts rugged aluminum alloy</a:t>
            </a: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housing, and</a:t>
            </a: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passed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high level tests of E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MI/EMC.</a:t>
            </a:r>
            <a:r>
              <a:rPr sz="14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 also</a:t>
            </a: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has gone</a:t>
            </a:r>
            <a:r>
              <a:rPr sz="14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through</a:t>
            </a:r>
            <a:r>
              <a:rPr sz="1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4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strict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aging</a:t>
            </a:r>
            <a:r>
              <a:rPr sz="14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test,</a:t>
            </a: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meeting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the requirements of transportation indus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try.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" name="textbox 4"/>
          <p:cNvSpPr/>
          <p:nvPr/>
        </p:nvSpPr>
        <p:spPr>
          <a:xfrm>
            <a:off x="537670" y="1986735"/>
            <a:ext cx="3274059" cy="19799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5570" indent="-103505" algn="l" rtl="0" eaLnBrk="0">
              <a:lnSpc>
                <a:spcPct val="133000"/>
              </a:lnSpc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2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Input Voltage:</a:t>
            </a:r>
            <a:r>
              <a:rPr sz="14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DC12~58V for Non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-PoE,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DC48~58V for</a:t>
            </a:r>
            <a:r>
              <a:rPr sz="14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PoE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915"/>
              </a:lnSpc>
              <a:spcBef>
                <a:spcPts val="10"/>
              </a:spcBef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2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Operating Temperature: -40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MS UI Gothic" panose="020B0600070205080204" charset="-128"/>
                <a:ea typeface="MS UI Gothic" panose="020B0600070205080204" charset="-128"/>
                <a:cs typeface="MS UI Gothic" panose="020B0600070205080204" charset="-128"/>
              </a:rPr>
              <a:t>℃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~</a:t>
            </a:r>
            <a:r>
              <a:rPr lang="en-US"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85℃</a:t>
            </a:r>
            <a:endParaRPr sz="1400" dirty="0">
              <a:latin typeface="MS UI Gothic" panose="020B0600070205080204" charset="-128"/>
              <a:ea typeface="MS UI Gothic" panose="020B0600070205080204" charset="-128"/>
              <a:cs typeface="MS UI Gothic" panose="020B0600070205080204" charset="-128"/>
            </a:endParaRPr>
          </a:p>
          <a:p>
            <a:pPr marL="12700" algn="l" rtl="0" eaLnBrk="0">
              <a:lnSpc>
                <a:spcPts val="1915"/>
              </a:lnSpc>
              <a:spcBef>
                <a:spcPts val="325"/>
              </a:spcBef>
            </a:pP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2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Shell:</a:t>
            </a:r>
            <a:r>
              <a:rPr sz="14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IP40</a:t>
            </a:r>
            <a:r>
              <a:rPr lang="en-US"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protection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790"/>
              </a:spcBef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200" kern="0" spc="2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Fanless design, low</a:t>
            </a: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 consumption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915"/>
              </a:lnSpc>
              <a:spcBef>
                <a:spcPts val="355"/>
              </a:spcBef>
            </a:pP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2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ESD: contact 8KV,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air</a:t>
            </a:r>
            <a:r>
              <a:rPr sz="14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15K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915"/>
              </a:lnSpc>
              <a:spcBef>
                <a:spcPts val="325"/>
              </a:spcBef>
            </a:pP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2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MTBF:</a:t>
            </a:r>
            <a:r>
              <a:rPr sz="14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100,000</a:t>
            </a: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ours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" name="textbox 8"/>
          <p:cNvSpPr/>
          <p:nvPr/>
        </p:nvSpPr>
        <p:spPr>
          <a:xfrm>
            <a:off x="657225" y="6807200"/>
            <a:ext cx="2740025" cy="23558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2000" b="1" kern="0" spc="-30" dirty="0">
                <a:solidFill>
                  <a:srgbClr val="4E95D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| Technical</a:t>
            </a:r>
            <a:r>
              <a:rPr sz="2000" b="1" kern="0" spc="220" dirty="0">
                <a:solidFill>
                  <a:srgbClr val="4E95D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000" b="1" kern="0" spc="-30" dirty="0">
                <a:solidFill>
                  <a:srgbClr val="4E95D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Reference</a:t>
            </a:r>
            <a:endParaRPr sz="2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750" algn="l" rtl="0" eaLnBrk="0">
              <a:lnSpc>
                <a:spcPts val="1915"/>
              </a:lnSpc>
              <a:spcBef>
                <a:spcPts val="1000"/>
              </a:spcBef>
            </a:pP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●</a:t>
            </a:r>
            <a:r>
              <a:rPr sz="1400" kern="0" spc="-1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IEEE 802.3 CSMA/CD</a:t>
            </a: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method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115" algn="l" rtl="0" eaLnBrk="0">
              <a:lnSpc>
                <a:spcPts val="1915"/>
              </a:lnSpc>
              <a:spcBef>
                <a:spcPts val="380"/>
              </a:spcBef>
            </a:pP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●</a:t>
            </a:r>
            <a:r>
              <a:rPr sz="1400" kern="0" spc="-1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IEEE 802.3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af</a:t>
            </a: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PoE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115" algn="l" rtl="0" eaLnBrk="0">
              <a:lnSpc>
                <a:spcPts val="1915"/>
              </a:lnSpc>
              <a:spcBef>
                <a:spcPts val="380"/>
              </a:spcBef>
            </a:pP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●</a:t>
            </a:r>
            <a:r>
              <a:rPr sz="1400" kern="0" spc="-1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IEEE 802.3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</a:t>
            </a:r>
            <a:r>
              <a:rPr sz="14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PoE+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115" algn="l" rtl="0" eaLnBrk="0">
              <a:lnSpc>
                <a:spcPts val="1915"/>
              </a:lnSpc>
              <a:spcBef>
                <a:spcPts val="380"/>
              </a:spcBef>
            </a:pP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●</a:t>
            </a:r>
            <a:r>
              <a:rPr sz="1400" kern="0" spc="-1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IEEE 802.3x</a:t>
            </a:r>
            <a:r>
              <a:rPr sz="14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Flow Control</a:t>
            </a:r>
          </a:p>
          <a:p>
            <a:pPr marL="31115" algn="l" rtl="0" eaLnBrk="0">
              <a:lnSpc>
                <a:spcPts val="1915"/>
              </a:lnSpc>
              <a:spcBef>
                <a:spcPts val="380"/>
              </a:spcBef>
            </a:pP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●</a:t>
            </a:r>
            <a:r>
              <a:rPr sz="1400" kern="0" spc="-1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IEEE 802</a:t>
            </a:r>
            <a:r>
              <a:rPr sz="14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Networks</a:t>
            </a:r>
          </a:p>
          <a:p>
            <a:pPr marL="12700" algn="l" rtl="0" eaLnBrk="0">
              <a:lnSpc>
                <a:spcPts val="1915"/>
              </a:lnSpc>
              <a:spcBef>
                <a:spcPts val="380"/>
              </a:spcBef>
            </a:pP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●</a:t>
            </a:r>
            <a:r>
              <a:rPr sz="1400" kern="0" spc="-1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IEEE </a:t>
            </a:r>
            <a:r>
              <a:rPr sz="1400" kern="0" spc="-2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802</a:t>
            </a:r>
            <a:r>
              <a:rPr sz="1400" kern="0" spc="-3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.3</a:t>
            </a:r>
            <a:r>
              <a:rPr sz="1400" kern="0" spc="16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1400" kern="0" spc="-3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10Base-T</a:t>
            </a:r>
            <a:endParaRPr lang="en-US" sz="140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rtl="0" eaLnBrk="0">
              <a:lnSpc>
                <a:spcPts val="1915"/>
              </a:lnSpc>
              <a:spcBef>
                <a:spcPts val="380"/>
              </a:spcBef>
            </a:pPr>
            <a:r>
              <a:rPr lang="en-US" sz="1400" kern="0" spc="-1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●</a:t>
            </a:r>
            <a:r>
              <a:rPr lang="en-US" sz="1400" kern="0" spc="-19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lang="en-US" sz="1400" kern="0" spc="-1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IEEE 802</a:t>
            </a:r>
            <a:r>
              <a:rPr lang="en-US" sz="1400" kern="0" spc="-2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.3u</a:t>
            </a:r>
            <a:r>
              <a:rPr lang="en-US" sz="1400" kern="0" spc="15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lang="en-US" sz="1400" kern="0" spc="-2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100Base-TX/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FX</a:t>
            </a:r>
            <a:endParaRPr lang="en-US" sz="140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915"/>
              </a:lnSpc>
              <a:spcBef>
                <a:spcPts val="380"/>
              </a:spcBef>
            </a:pPr>
            <a:r>
              <a:rPr sz="1400" kern="0" spc="-2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●</a:t>
            </a:r>
            <a:r>
              <a:rPr lang="en-US" altLang="zh-CN" sz="1400" dirty="0"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IEEE 802.3z Gigabit SX/LX</a:t>
            </a:r>
            <a:endParaRPr lang="en-US" altLang="zh-CN"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115" algn="l" rtl="0" eaLnBrk="0">
              <a:lnSpc>
                <a:spcPts val="1915"/>
              </a:lnSpc>
              <a:spcBef>
                <a:spcPts val="380"/>
              </a:spcBef>
            </a:pP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115" algn="l" rtl="0" eaLnBrk="0">
              <a:lnSpc>
                <a:spcPts val="1915"/>
              </a:lnSpc>
              <a:spcBef>
                <a:spcPts val="380"/>
              </a:spcBef>
            </a:pP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" name="textbox 14"/>
          <p:cNvSpPr/>
          <p:nvPr/>
        </p:nvSpPr>
        <p:spPr>
          <a:xfrm>
            <a:off x="3966210" y="7268210"/>
            <a:ext cx="3492500" cy="22688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r>
              <a:rPr sz="100" kern="0" spc="-2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●</a:t>
            </a: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98450" indent="-285750" algn="l" rtl="0" eaLnBrk="0">
              <a:lnSpc>
                <a:spcPts val="1915"/>
              </a:lnSpc>
              <a:spcBef>
                <a:spcPts val="380"/>
              </a:spcBef>
              <a:buSzPct val="160000"/>
              <a:buFont typeface="Wingdings" panose="05000000000000000000" charset="0"/>
              <a:buChar char="l"/>
            </a:pPr>
            <a:r>
              <a:rPr lang="en-US" altLang="zh-CN" sz="1400" dirty="0"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IEEE 802.3ab Gigabit 1000T</a:t>
            </a:r>
            <a:endParaRPr lang="en-US" altLang="zh-CN"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98450" indent="-285750" algn="l" rtl="0" eaLnBrk="0">
              <a:lnSpc>
                <a:spcPts val="1915"/>
              </a:lnSpc>
              <a:spcBef>
                <a:spcPts val="380"/>
              </a:spcBef>
              <a:buSzPct val="160000"/>
              <a:buFont typeface="Wingdings" panose="05000000000000000000" charset="0"/>
              <a:buChar char="l"/>
            </a:pPr>
            <a:r>
              <a:rPr lang="en-US" altLang="zh-CN" sz="1400" dirty="0">
                <a:latin typeface="Arial" panose="020B0604020202020204"/>
                <a:ea typeface="Arial" panose="020B0604020202020204"/>
                <a:cs typeface="Arial" panose="020B0604020202020204"/>
              </a:rPr>
              <a:t>IEEE 802.3ad port trunk with LACP</a:t>
            </a:r>
          </a:p>
          <a:p>
            <a:pPr marL="298450" indent="-285750" algn="l" rtl="0" eaLnBrk="0">
              <a:lnSpc>
                <a:spcPts val="1915"/>
              </a:lnSpc>
              <a:spcBef>
                <a:spcPts val="380"/>
              </a:spcBef>
              <a:buSzPct val="160000"/>
              <a:buFont typeface="Wingdings" panose="05000000000000000000" charset="0"/>
              <a:buChar char="l"/>
            </a:pPr>
            <a:r>
              <a:rPr lang="en-US" altLang="zh-CN" sz="1400" dirty="0">
                <a:latin typeface="Arial" panose="020B0604020202020204"/>
                <a:ea typeface="Arial" panose="020B0604020202020204"/>
                <a:cs typeface="Arial" panose="020B0604020202020204"/>
              </a:rPr>
              <a:t>IEEE </a:t>
            </a:r>
            <a:r>
              <a:rPr lang="en-US" altLang="zh-CN" sz="1400">
                <a:latin typeface="Arial" panose="020B0604020202020204"/>
                <a:ea typeface="Arial" panose="020B0604020202020204"/>
                <a:cs typeface="Arial" panose="020B0604020202020204"/>
              </a:rPr>
              <a:t>802.1D Spanning Tree Protocol</a:t>
            </a:r>
            <a:endParaRPr lang="en-US" altLang="zh-CN"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98450" indent="-285750" algn="l" rtl="0" eaLnBrk="0">
              <a:lnSpc>
                <a:spcPts val="1915"/>
              </a:lnSpc>
              <a:spcBef>
                <a:spcPts val="380"/>
              </a:spcBef>
              <a:buSzPct val="160000"/>
              <a:buFont typeface="Wingdings" panose="05000000000000000000" charset="0"/>
              <a:buChar char="l"/>
            </a:pPr>
            <a:r>
              <a:rPr lang="en-US" altLang="zh-CN" sz="1400" dirty="0">
                <a:latin typeface="Arial" panose="020B0604020202020204"/>
                <a:ea typeface="Arial" panose="020B0604020202020204"/>
                <a:cs typeface="Arial" panose="020B0604020202020204"/>
              </a:rPr>
              <a:t>IEEE </a:t>
            </a:r>
            <a:r>
              <a:rPr lang="en-US" altLang="zh-CN" sz="1400">
                <a:latin typeface="Arial" panose="020B0604020202020204"/>
                <a:ea typeface="Arial" panose="020B0604020202020204"/>
                <a:cs typeface="Arial" panose="020B0604020202020204"/>
              </a:rPr>
              <a:t>802.1w Rapid Spanning Tree Protocol</a:t>
            </a:r>
            <a:endParaRPr lang="en-US" altLang="zh-CN"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98450" indent="-285750" algn="l" rtl="0" eaLnBrk="0">
              <a:lnSpc>
                <a:spcPts val="1915"/>
              </a:lnSpc>
              <a:spcBef>
                <a:spcPts val="380"/>
              </a:spcBef>
              <a:buSzPct val="160000"/>
              <a:buFont typeface="Wingdings" panose="05000000000000000000" charset="0"/>
              <a:buChar char="l"/>
            </a:pPr>
            <a:r>
              <a:rPr lang="en-US" altLang="zh-CN" sz="1400" dirty="0">
                <a:latin typeface="Arial" panose="020B0604020202020204"/>
                <a:ea typeface="Arial" panose="020B0604020202020204"/>
                <a:cs typeface="Arial" panose="020B0604020202020204"/>
              </a:rPr>
              <a:t>IEEE </a:t>
            </a:r>
            <a:r>
              <a:rPr lang="en-US" altLang="zh-CN" sz="1400">
                <a:latin typeface="Arial" panose="020B0604020202020204"/>
                <a:ea typeface="Arial" panose="020B0604020202020204"/>
                <a:cs typeface="Arial" panose="020B0604020202020204"/>
              </a:rPr>
              <a:t>802.1s Multiple Spanning Tree Protocol</a:t>
            </a:r>
          </a:p>
          <a:p>
            <a:pPr marL="298450" indent="-285750" algn="l" rtl="0" eaLnBrk="0">
              <a:lnSpc>
                <a:spcPts val="1915"/>
              </a:lnSpc>
              <a:spcBef>
                <a:spcPts val="380"/>
              </a:spcBef>
              <a:buSzPct val="160000"/>
              <a:buFont typeface="Wingdings" panose="05000000000000000000" charset="0"/>
              <a:buChar char="l"/>
            </a:pPr>
            <a:r>
              <a:rPr lang="en-US" altLang="zh-CN" sz="1400" dirty="0"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IEEE 802.1p Class of Service</a:t>
            </a:r>
          </a:p>
          <a:p>
            <a:pPr marL="12700" indent="0" algn="l" rtl="0" eaLnBrk="0">
              <a:lnSpc>
                <a:spcPts val="1915"/>
              </a:lnSpc>
              <a:spcBef>
                <a:spcPts val="380"/>
              </a:spcBef>
              <a:buSzPct val="160000"/>
              <a:buFont typeface="Wingdings" panose="05000000000000000000" charset="0"/>
              <a:buNone/>
            </a:pPr>
            <a:endParaRPr lang="en-US" altLang="zh-CN"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915"/>
              </a:lnSpc>
              <a:spcBef>
                <a:spcPts val="380"/>
              </a:spcBef>
            </a:pPr>
            <a:endParaRPr lang="en-US" altLang="zh-CN"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" name="textbox 16"/>
          <p:cNvSpPr/>
          <p:nvPr/>
        </p:nvSpPr>
        <p:spPr>
          <a:xfrm>
            <a:off x="597474" y="1031875"/>
            <a:ext cx="3154449" cy="353327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240" algn="l" rtl="0" eaLnBrk="0">
              <a:lnSpc>
                <a:spcPct val="85000"/>
              </a:lnSpc>
            </a:pPr>
            <a:r>
              <a:rPr lang="en-US" sz="1800" kern="0" spc="-1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L2+ M</a:t>
            </a:r>
            <a:r>
              <a:rPr sz="1800" kern="0" spc="-1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anaged</a:t>
            </a:r>
            <a:r>
              <a:rPr sz="1800" kern="0" spc="16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800" kern="0" spc="-1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Industrial </a:t>
            </a:r>
            <a:r>
              <a:rPr sz="1800" kern="0" spc="-2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Switch</a:t>
            </a:r>
            <a:endParaRPr sz="180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" name="textbox 18"/>
          <p:cNvSpPr/>
          <p:nvPr/>
        </p:nvSpPr>
        <p:spPr>
          <a:xfrm>
            <a:off x="4316095" y="1031875"/>
            <a:ext cx="2973705" cy="4737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6000"/>
              </a:lnSpc>
            </a:pPr>
            <a:r>
              <a:rPr sz="1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XPTN-9000-</a:t>
            </a:r>
            <a:r>
              <a:rPr lang="en-US" sz="1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77-2GX16GP-V</a:t>
            </a:r>
          </a:p>
          <a:p>
            <a:pPr marL="12700" algn="l" rtl="0" eaLnBrk="0">
              <a:lnSpc>
                <a:spcPct val="76000"/>
              </a:lnSpc>
            </a:pPr>
            <a:r>
              <a:rPr sz="1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XPTN-9000-</a:t>
            </a:r>
            <a:r>
              <a:rPr lang="en-US" sz="1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77-2GX16GT-V</a:t>
            </a:r>
            <a:endParaRPr lang="en-US" sz="1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0" y="318"/>
            <a:ext cx="7775575" cy="629411"/>
            <a:chOff x="0" y="318"/>
            <a:chExt cx="7775575" cy="629411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318"/>
              <a:ext cx="7775447" cy="629411"/>
            </a:xfrm>
            <a:prstGeom prst="rect">
              <a:avLst/>
            </a:prstGeom>
          </p:spPr>
        </p:pic>
        <p:sp>
          <p:nvSpPr>
            <p:cNvPr id="26" name="textbox 26"/>
            <p:cNvSpPr/>
            <p:nvPr/>
          </p:nvSpPr>
          <p:spPr>
            <a:xfrm>
              <a:off x="3098800" y="233363"/>
              <a:ext cx="4676775" cy="232782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78000"/>
                </a:lnSpc>
              </a:pPr>
              <a:r>
                <a:rPr sz="1500" b="1" kern="0" spc="0" dirty="0">
                  <a:solidFill>
                    <a:srgbClr val="FFFFFF">
                      <a:alpha val="100000"/>
                    </a:srgbClr>
                  </a:solidFill>
                  <a:latin typeface="Segoe UI" panose="020B0502040204020203"/>
                  <a:ea typeface="Segoe UI" panose="020B0502040204020203"/>
                  <a:cs typeface="Segoe UI" panose="020B0502040204020203"/>
                </a:rPr>
                <a:t>Industrial</a:t>
              </a:r>
              <a:r>
                <a:rPr sz="1500" b="1" kern="0" spc="150" dirty="0">
                  <a:solidFill>
                    <a:srgbClr val="FFFFFF">
                      <a:alpha val="100000"/>
                    </a:srgbClr>
                  </a:solidFill>
                  <a:latin typeface="Segoe UI" panose="020B0502040204020203"/>
                  <a:ea typeface="Segoe UI" panose="020B0502040204020203"/>
                  <a:cs typeface="Segoe UI" panose="020B0502040204020203"/>
                </a:rPr>
                <a:t> </a:t>
              </a:r>
              <a:r>
                <a:rPr sz="1500" b="1" kern="0" spc="0" dirty="0">
                  <a:solidFill>
                    <a:srgbClr val="FFFFFF">
                      <a:alpha val="100000"/>
                    </a:srgbClr>
                  </a:solidFill>
                  <a:latin typeface="Segoe UI" panose="020B0502040204020203"/>
                  <a:ea typeface="Segoe UI" panose="020B0502040204020203"/>
                  <a:cs typeface="Segoe UI" panose="020B0502040204020203"/>
                </a:rPr>
                <a:t>Ethernet</a:t>
              </a:r>
              <a:r>
                <a:rPr sz="1500" b="1" kern="0" spc="160" dirty="0">
                  <a:solidFill>
                    <a:srgbClr val="FFFFFF">
                      <a:alpha val="100000"/>
                    </a:srgbClr>
                  </a:solidFill>
                  <a:latin typeface="Segoe UI" panose="020B0502040204020203"/>
                  <a:ea typeface="Segoe UI" panose="020B0502040204020203"/>
                  <a:cs typeface="Segoe UI" panose="020B0502040204020203"/>
                </a:rPr>
                <a:t> </a:t>
              </a:r>
              <a:r>
                <a:rPr sz="1500" b="1" kern="0" spc="0" dirty="0">
                  <a:solidFill>
                    <a:srgbClr val="FFFFFF">
                      <a:alpha val="100000"/>
                    </a:srgbClr>
                  </a:solidFill>
                  <a:latin typeface="Segoe UI" panose="020B0502040204020203"/>
                  <a:ea typeface="Segoe UI" panose="020B0502040204020203"/>
                  <a:cs typeface="Segoe UI" panose="020B0502040204020203"/>
                </a:rPr>
                <a:t>Switch</a:t>
              </a:r>
              <a:r>
                <a:rPr sz="1500" b="1" kern="0" spc="160" dirty="0">
                  <a:solidFill>
                    <a:srgbClr val="FFFFFF">
                      <a:alpha val="100000"/>
                    </a:srgbClr>
                  </a:solidFill>
                  <a:latin typeface="Segoe UI" panose="020B0502040204020203"/>
                  <a:ea typeface="Segoe UI" panose="020B0502040204020203"/>
                  <a:cs typeface="Segoe UI" panose="020B0502040204020203"/>
                </a:rPr>
                <a:t>-&gt;</a:t>
              </a:r>
              <a:r>
                <a:rPr lang="en-US" sz="1500" b="1" kern="0" spc="0" dirty="0">
                  <a:solidFill>
                    <a:srgbClr val="FFFFFF">
                      <a:alpha val="100000"/>
                    </a:srgbClr>
                  </a:solidFill>
                  <a:latin typeface="Segoe UI" panose="020B0502040204020203"/>
                  <a:ea typeface="Segoe UI" panose="020B0502040204020203"/>
                  <a:cs typeface="Segoe UI" panose="020B0502040204020203"/>
                </a:rPr>
                <a:t>XPTN-9000-77</a:t>
              </a:r>
              <a:r>
                <a:rPr sz="1500" b="1" kern="0" spc="150" dirty="0">
                  <a:solidFill>
                    <a:srgbClr val="FFFFFF">
                      <a:alpha val="100000"/>
                    </a:srgbClr>
                  </a:solidFill>
                  <a:latin typeface="Segoe UI" panose="020B0502040204020203"/>
                  <a:ea typeface="Segoe UI" panose="020B0502040204020203"/>
                  <a:cs typeface="Segoe UI" panose="020B0502040204020203"/>
                </a:rPr>
                <a:t> </a:t>
              </a:r>
              <a:r>
                <a:rPr sz="1500" b="1" kern="0" spc="0" dirty="0">
                  <a:solidFill>
                    <a:srgbClr val="FFFFFF">
                      <a:alpha val="100000"/>
                    </a:srgbClr>
                  </a:solidFill>
                  <a:latin typeface="Segoe UI" panose="020B0502040204020203"/>
                  <a:ea typeface="Segoe UI" panose="020B0502040204020203"/>
                  <a:cs typeface="Segoe UI" panose="020B0502040204020203"/>
                </a:rPr>
                <a:t>Series</a:t>
              </a:r>
              <a:endParaRPr sz="1500" dirty="0">
                <a:latin typeface="Segoe UI" panose="020B0502040204020203"/>
                <a:ea typeface="Segoe UI" panose="020B0502040204020203"/>
                <a:cs typeface="Segoe UI" panose="020B0502040204020203"/>
              </a:endParaRPr>
            </a:p>
          </p:txBody>
        </p:sp>
        <p:sp>
          <p:nvSpPr>
            <p:cNvPr id="28" name="path 28"/>
            <p:cNvSpPr/>
            <p:nvPr/>
          </p:nvSpPr>
          <p:spPr>
            <a:xfrm>
              <a:off x="238592" y="168728"/>
              <a:ext cx="1283986" cy="297417"/>
            </a:xfrm>
            <a:custGeom>
              <a:avLst/>
              <a:gdLst/>
              <a:ahLst/>
              <a:cxnLst/>
              <a:rect l="0" t="0" r="0" b="0"/>
              <a:pathLst>
                <a:path w="2022" h="468">
                  <a:moveTo>
                    <a:pt x="1924" y="329"/>
                  </a:moveTo>
                  <a:lnTo>
                    <a:pt x="1950" y="239"/>
                  </a:lnTo>
                  <a:lnTo>
                    <a:pt x="1901" y="239"/>
                  </a:lnTo>
                  <a:lnTo>
                    <a:pt x="1891" y="239"/>
                  </a:lnTo>
                  <a:lnTo>
                    <a:pt x="1824" y="239"/>
                  </a:lnTo>
                  <a:lnTo>
                    <a:pt x="1825" y="234"/>
                  </a:lnTo>
                  <a:cubicBezTo>
                    <a:pt x="1828" y="222"/>
                    <a:pt x="1844" y="217"/>
                    <a:pt x="1872" y="217"/>
                  </a:cubicBezTo>
                  <a:lnTo>
                    <a:pt x="1977" y="217"/>
                  </a:lnTo>
                  <a:cubicBezTo>
                    <a:pt x="2008" y="217"/>
                    <a:pt x="2022" y="222"/>
                    <a:pt x="2018" y="234"/>
                  </a:cubicBezTo>
                  <a:lnTo>
                    <a:pt x="1990" y="334"/>
                  </a:lnTo>
                  <a:cubicBezTo>
                    <a:pt x="1987" y="345"/>
                    <a:pt x="1970" y="351"/>
                    <a:pt x="1939" y="351"/>
                  </a:cubicBezTo>
                  <a:lnTo>
                    <a:pt x="1835" y="351"/>
                  </a:lnTo>
                  <a:cubicBezTo>
                    <a:pt x="1806" y="351"/>
                    <a:pt x="1794" y="345"/>
                    <a:pt x="1797" y="334"/>
                  </a:cubicBezTo>
                  <a:lnTo>
                    <a:pt x="1818" y="259"/>
                  </a:lnTo>
                  <a:lnTo>
                    <a:pt x="1885" y="259"/>
                  </a:lnTo>
                  <a:lnTo>
                    <a:pt x="1866" y="329"/>
                  </a:lnTo>
                  <a:lnTo>
                    <a:pt x="1924" y="329"/>
                  </a:lnTo>
                  <a:close/>
                </a:path>
                <a:path w="2022" h="468">
                  <a:moveTo>
                    <a:pt x="1472" y="239"/>
                  </a:moveTo>
                  <a:lnTo>
                    <a:pt x="1464" y="268"/>
                  </a:lnTo>
                  <a:lnTo>
                    <a:pt x="1516" y="268"/>
                  </a:lnTo>
                  <a:lnTo>
                    <a:pt x="1524" y="239"/>
                  </a:lnTo>
                  <a:lnTo>
                    <a:pt x="1472" y="239"/>
                  </a:lnTo>
                  <a:close/>
                  <a:moveTo>
                    <a:pt x="1573" y="351"/>
                  </a:moveTo>
                  <a:lnTo>
                    <a:pt x="1580" y="351"/>
                  </a:lnTo>
                  <a:lnTo>
                    <a:pt x="1604" y="351"/>
                  </a:lnTo>
                  <a:lnTo>
                    <a:pt x="1621" y="351"/>
                  </a:lnTo>
                  <a:cubicBezTo>
                    <a:pt x="1643" y="351"/>
                    <a:pt x="1650" y="340"/>
                    <a:pt x="1652" y="334"/>
                  </a:cubicBezTo>
                  <a:lnTo>
                    <a:pt x="1652" y="332"/>
                  </a:lnTo>
                  <a:lnTo>
                    <a:pt x="1678" y="241"/>
                  </a:lnTo>
                  <a:lnTo>
                    <a:pt x="1737" y="241"/>
                  </a:lnTo>
                  <a:lnTo>
                    <a:pt x="1706" y="351"/>
                  </a:lnTo>
                  <a:lnTo>
                    <a:pt x="1773" y="351"/>
                  </a:lnTo>
                  <a:lnTo>
                    <a:pt x="1806" y="232"/>
                  </a:lnTo>
                  <a:cubicBezTo>
                    <a:pt x="1810" y="221"/>
                    <a:pt x="1795" y="215"/>
                    <a:pt x="1764" y="215"/>
                  </a:cubicBezTo>
                  <a:lnTo>
                    <a:pt x="1684" y="220"/>
                  </a:lnTo>
                  <a:lnTo>
                    <a:pt x="1685" y="217"/>
                  </a:lnTo>
                  <a:lnTo>
                    <a:pt x="1618" y="217"/>
                  </a:lnTo>
                  <a:lnTo>
                    <a:pt x="1586" y="329"/>
                  </a:lnTo>
                  <a:lnTo>
                    <a:pt x="1585" y="329"/>
                  </a:lnTo>
                  <a:lnTo>
                    <a:pt x="1557" y="329"/>
                  </a:lnTo>
                  <a:lnTo>
                    <a:pt x="1496" y="329"/>
                  </a:lnTo>
                  <a:lnTo>
                    <a:pt x="1496" y="329"/>
                  </a:lnTo>
                  <a:lnTo>
                    <a:pt x="1447" y="329"/>
                  </a:lnTo>
                  <a:lnTo>
                    <a:pt x="1458" y="289"/>
                  </a:lnTo>
                  <a:lnTo>
                    <a:pt x="1562" y="289"/>
                  </a:lnTo>
                  <a:lnTo>
                    <a:pt x="1579" y="283"/>
                  </a:lnTo>
                  <a:lnTo>
                    <a:pt x="1593" y="234"/>
                  </a:lnTo>
                  <a:cubicBezTo>
                    <a:pt x="1596" y="222"/>
                    <a:pt x="1584" y="217"/>
                    <a:pt x="1555" y="217"/>
                  </a:cubicBezTo>
                  <a:lnTo>
                    <a:pt x="1454" y="217"/>
                  </a:lnTo>
                  <a:cubicBezTo>
                    <a:pt x="1425" y="217"/>
                    <a:pt x="1409" y="222"/>
                    <a:pt x="1406" y="234"/>
                  </a:cubicBezTo>
                  <a:lnTo>
                    <a:pt x="1378" y="334"/>
                  </a:lnTo>
                  <a:cubicBezTo>
                    <a:pt x="1375" y="345"/>
                    <a:pt x="1388" y="351"/>
                    <a:pt x="1416" y="351"/>
                  </a:cubicBezTo>
                  <a:lnTo>
                    <a:pt x="1557" y="351"/>
                  </a:lnTo>
                  <a:lnTo>
                    <a:pt x="1573" y="351"/>
                  </a:lnTo>
                  <a:lnTo>
                    <a:pt x="1573" y="351"/>
                  </a:lnTo>
                  <a:close/>
                </a:path>
                <a:path w="2022" h="468">
                  <a:moveTo>
                    <a:pt x="1293" y="328"/>
                  </a:moveTo>
                  <a:lnTo>
                    <a:pt x="1318" y="239"/>
                  </a:lnTo>
                  <a:lnTo>
                    <a:pt x="1298" y="239"/>
                  </a:lnTo>
                  <a:cubicBezTo>
                    <a:pt x="1284" y="239"/>
                    <a:pt x="1273" y="241"/>
                    <a:pt x="1266" y="244"/>
                  </a:cubicBezTo>
                  <a:cubicBezTo>
                    <a:pt x="1260" y="246"/>
                    <a:pt x="1256" y="250"/>
                    <a:pt x="1255" y="256"/>
                  </a:cubicBezTo>
                  <a:lnTo>
                    <a:pt x="1239" y="311"/>
                  </a:lnTo>
                  <a:cubicBezTo>
                    <a:pt x="1236" y="322"/>
                    <a:pt x="1248" y="328"/>
                    <a:pt x="1274" y="328"/>
                  </a:cubicBezTo>
                  <a:lnTo>
                    <a:pt x="1293" y="328"/>
                  </a:lnTo>
                  <a:close/>
                  <a:moveTo>
                    <a:pt x="1170" y="319"/>
                  </a:moveTo>
                  <a:lnTo>
                    <a:pt x="1190" y="248"/>
                  </a:lnTo>
                  <a:cubicBezTo>
                    <a:pt x="1192" y="239"/>
                    <a:pt x="1201" y="232"/>
                    <a:pt x="1215" y="226"/>
                  </a:cubicBezTo>
                  <a:cubicBezTo>
                    <a:pt x="1231" y="220"/>
                    <a:pt x="1250" y="217"/>
                    <a:pt x="1274" y="217"/>
                  </a:cubicBezTo>
                  <a:lnTo>
                    <a:pt x="1324" y="217"/>
                  </a:lnTo>
                  <a:lnTo>
                    <a:pt x="1347" y="135"/>
                  </a:lnTo>
                  <a:lnTo>
                    <a:pt x="1415" y="135"/>
                  </a:lnTo>
                  <a:lnTo>
                    <a:pt x="1354" y="351"/>
                  </a:lnTo>
                  <a:lnTo>
                    <a:pt x="1287" y="351"/>
                  </a:lnTo>
                  <a:lnTo>
                    <a:pt x="1288" y="348"/>
                  </a:lnTo>
                  <a:lnTo>
                    <a:pt x="1234" y="352"/>
                  </a:lnTo>
                  <a:cubicBezTo>
                    <a:pt x="1210" y="352"/>
                    <a:pt x="1193" y="349"/>
                    <a:pt x="1181" y="342"/>
                  </a:cubicBezTo>
                  <a:cubicBezTo>
                    <a:pt x="1171" y="336"/>
                    <a:pt x="1167" y="328"/>
                    <a:pt x="1170" y="319"/>
                  </a:cubicBezTo>
                </a:path>
                <a:path w="2022" h="468">
                  <a:moveTo>
                    <a:pt x="1081" y="329"/>
                  </a:moveTo>
                  <a:lnTo>
                    <a:pt x="1106" y="239"/>
                  </a:lnTo>
                  <a:lnTo>
                    <a:pt x="1047" y="239"/>
                  </a:lnTo>
                  <a:lnTo>
                    <a:pt x="1022" y="329"/>
                  </a:lnTo>
                  <a:lnTo>
                    <a:pt x="1081" y="329"/>
                  </a:lnTo>
                  <a:close/>
                  <a:moveTo>
                    <a:pt x="1174" y="234"/>
                  </a:moveTo>
                  <a:lnTo>
                    <a:pt x="1146" y="334"/>
                  </a:lnTo>
                  <a:cubicBezTo>
                    <a:pt x="1143" y="345"/>
                    <a:pt x="1126" y="351"/>
                    <a:pt x="1096" y="351"/>
                  </a:cubicBezTo>
                  <a:lnTo>
                    <a:pt x="991" y="351"/>
                  </a:lnTo>
                  <a:cubicBezTo>
                    <a:pt x="963" y="351"/>
                    <a:pt x="950" y="345"/>
                    <a:pt x="953" y="334"/>
                  </a:cubicBezTo>
                  <a:lnTo>
                    <a:pt x="981" y="234"/>
                  </a:lnTo>
                  <a:cubicBezTo>
                    <a:pt x="985" y="222"/>
                    <a:pt x="1000" y="217"/>
                    <a:pt x="1029" y="217"/>
                  </a:cubicBezTo>
                  <a:lnTo>
                    <a:pt x="1133" y="217"/>
                  </a:lnTo>
                  <a:cubicBezTo>
                    <a:pt x="1164" y="217"/>
                    <a:pt x="1178" y="222"/>
                    <a:pt x="1174" y="234"/>
                  </a:cubicBezTo>
                </a:path>
                <a:path w="2022" h="468">
                  <a:moveTo>
                    <a:pt x="876" y="304"/>
                  </a:moveTo>
                  <a:lnTo>
                    <a:pt x="942" y="304"/>
                  </a:lnTo>
                  <a:lnTo>
                    <a:pt x="933" y="334"/>
                  </a:lnTo>
                  <a:cubicBezTo>
                    <a:pt x="930" y="345"/>
                    <a:pt x="914" y="351"/>
                    <a:pt x="886" y="351"/>
                  </a:cubicBezTo>
                  <a:lnTo>
                    <a:pt x="785" y="351"/>
                  </a:lnTo>
                  <a:cubicBezTo>
                    <a:pt x="757" y="351"/>
                    <a:pt x="744" y="345"/>
                    <a:pt x="747" y="334"/>
                  </a:cubicBezTo>
                  <a:lnTo>
                    <a:pt x="776" y="234"/>
                  </a:lnTo>
                  <a:cubicBezTo>
                    <a:pt x="779" y="222"/>
                    <a:pt x="795" y="217"/>
                    <a:pt x="823" y="217"/>
                  </a:cubicBezTo>
                  <a:lnTo>
                    <a:pt x="924" y="217"/>
                  </a:lnTo>
                  <a:cubicBezTo>
                    <a:pt x="952" y="217"/>
                    <a:pt x="965" y="222"/>
                    <a:pt x="962" y="234"/>
                  </a:cubicBezTo>
                  <a:lnTo>
                    <a:pt x="954" y="259"/>
                  </a:lnTo>
                  <a:lnTo>
                    <a:pt x="889" y="259"/>
                  </a:lnTo>
                  <a:lnTo>
                    <a:pt x="894" y="239"/>
                  </a:lnTo>
                  <a:lnTo>
                    <a:pt x="841" y="239"/>
                  </a:lnTo>
                  <a:lnTo>
                    <a:pt x="816" y="329"/>
                  </a:lnTo>
                  <a:lnTo>
                    <a:pt x="869" y="329"/>
                  </a:lnTo>
                  <a:lnTo>
                    <a:pt x="876" y="304"/>
                  </a:lnTo>
                  <a:close/>
                </a:path>
                <a:path w="2022" h="468">
                  <a:moveTo>
                    <a:pt x="545" y="277"/>
                  </a:moveTo>
                  <a:lnTo>
                    <a:pt x="614" y="277"/>
                  </a:lnTo>
                  <a:lnTo>
                    <a:pt x="600" y="328"/>
                  </a:lnTo>
                  <a:lnTo>
                    <a:pt x="659" y="328"/>
                  </a:lnTo>
                  <a:lnTo>
                    <a:pt x="673" y="279"/>
                  </a:lnTo>
                  <a:lnTo>
                    <a:pt x="576" y="213"/>
                  </a:lnTo>
                  <a:cubicBezTo>
                    <a:pt x="569" y="208"/>
                    <a:pt x="565" y="203"/>
                    <a:pt x="567" y="199"/>
                  </a:cubicBezTo>
                  <a:lnTo>
                    <a:pt x="580" y="153"/>
                  </a:lnTo>
                  <a:cubicBezTo>
                    <a:pt x="581" y="148"/>
                    <a:pt x="586" y="144"/>
                    <a:pt x="595" y="140"/>
                  </a:cubicBezTo>
                  <a:cubicBezTo>
                    <a:pt x="604" y="137"/>
                    <a:pt x="615" y="135"/>
                    <a:pt x="627" y="135"/>
                  </a:cubicBezTo>
                  <a:lnTo>
                    <a:pt x="742" y="135"/>
                  </a:lnTo>
                  <a:cubicBezTo>
                    <a:pt x="755" y="135"/>
                    <a:pt x="765" y="137"/>
                    <a:pt x="771" y="140"/>
                  </a:cubicBezTo>
                  <a:cubicBezTo>
                    <a:pt x="778" y="144"/>
                    <a:pt x="780" y="148"/>
                    <a:pt x="779" y="153"/>
                  </a:cubicBezTo>
                  <a:lnTo>
                    <a:pt x="766" y="197"/>
                  </a:lnTo>
                  <a:lnTo>
                    <a:pt x="697" y="197"/>
                  </a:lnTo>
                  <a:lnTo>
                    <a:pt x="708" y="159"/>
                  </a:lnTo>
                  <a:lnTo>
                    <a:pt x="649" y="159"/>
                  </a:lnTo>
                  <a:lnTo>
                    <a:pt x="638" y="197"/>
                  </a:lnTo>
                  <a:lnTo>
                    <a:pt x="731" y="259"/>
                  </a:lnTo>
                  <a:cubicBezTo>
                    <a:pt x="741" y="266"/>
                    <a:pt x="746" y="272"/>
                    <a:pt x="744" y="277"/>
                  </a:cubicBezTo>
                  <a:lnTo>
                    <a:pt x="728" y="333"/>
                  </a:lnTo>
                  <a:cubicBezTo>
                    <a:pt x="727" y="338"/>
                    <a:pt x="722" y="342"/>
                    <a:pt x="713" y="346"/>
                  </a:cubicBezTo>
                  <a:cubicBezTo>
                    <a:pt x="704" y="349"/>
                    <a:pt x="694" y="351"/>
                    <a:pt x="681" y="351"/>
                  </a:cubicBezTo>
                  <a:lnTo>
                    <a:pt x="566" y="351"/>
                  </a:lnTo>
                  <a:cubicBezTo>
                    <a:pt x="555" y="351"/>
                    <a:pt x="545" y="349"/>
                    <a:pt x="538" y="346"/>
                  </a:cubicBezTo>
                  <a:cubicBezTo>
                    <a:pt x="530" y="343"/>
                    <a:pt x="527" y="339"/>
                    <a:pt x="529" y="333"/>
                  </a:cubicBezTo>
                  <a:lnTo>
                    <a:pt x="545" y="277"/>
                  </a:lnTo>
                  <a:close/>
                </a:path>
                <a:path w="2022" h="468">
                  <a:moveTo>
                    <a:pt x="238" y="386"/>
                  </a:moveTo>
                  <a:lnTo>
                    <a:pt x="260" y="307"/>
                  </a:lnTo>
                  <a:lnTo>
                    <a:pt x="146" y="307"/>
                  </a:lnTo>
                  <a:lnTo>
                    <a:pt x="164" y="233"/>
                  </a:lnTo>
                  <a:lnTo>
                    <a:pt x="279" y="233"/>
                  </a:lnTo>
                  <a:lnTo>
                    <a:pt x="298" y="160"/>
                  </a:lnTo>
                  <a:lnTo>
                    <a:pt x="123" y="160"/>
                  </a:lnTo>
                  <a:lnTo>
                    <a:pt x="94" y="160"/>
                  </a:lnTo>
                  <a:cubicBezTo>
                    <a:pt x="94" y="160"/>
                    <a:pt x="58" y="160"/>
                    <a:pt x="50" y="196"/>
                  </a:cubicBezTo>
                  <a:lnTo>
                    <a:pt x="11" y="352"/>
                  </a:lnTo>
                  <a:cubicBezTo>
                    <a:pt x="11" y="352"/>
                    <a:pt x="-2" y="386"/>
                    <a:pt x="50" y="386"/>
                  </a:cubicBezTo>
                  <a:lnTo>
                    <a:pt x="238" y="386"/>
                  </a:lnTo>
                  <a:close/>
                </a:path>
                <a:path w="2022" h="468">
                  <a:moveTo>
                    <a:pt x="319" y="81"/>
                  </a:moveTo>
                  <a:lnTo>
                    <a:pt x="298" y="160"/>
                  </a:lnTo>
                  <a:lnTo>
                    <a:pt x="418" y="160"/>
                  </a:lnTo>
                  <a:lnTo>
                    <a:pt x="401" y="233"/>
                  </a:lnTo>
                  <a:lnTo>
                    <a:pt x="279" y="233"/>
                  </a:lnTo>
                  <a:lnTo>
                    <a:pt x="260" y="307"/>
                  </a:lnTo>
                  <a:lnTo>
                    <a:pt x="435" y="307"/>
                  </a:lnTo>
                  <a:lnTo>
                    <a:pt x="464" y="307"/>
                  </a:lnTo>
                  <a:cubicBezTo>
                    <a:pt x="464" y="307"/>
                    <a:pt x="500" y="307"/>
                    <a:pt x="508" y="271"/>
                  </a:cubicBezTo>
                  <a:lnTo>
                    <a:pt x="544" y="115"/>
                  </a:lnTo>
                  <a:cubicBezTo>
                    <a:pt x="544" y="115"/>
                    <a:pt x="559" y="81"/>
                    <a:pt x="506" y="81"/>
                  </a:cubicBezTo>
                  <a:lnTo>
                    <a:pt x="319" y="81"/>
                  </a:lnTo>
                  <a:close/>
                </a:path>
                <a:path w="2022" h="468">
                  <a:moveTo>
                    <a:pt x="206" y="81"/>
                  </a:moveTo>
                  <a:lnTo>
                    <a:pt x="220" y="21"/>
                  </a:lnTo>
                  <a:cubicBezTo>
                    <a:pt x="220" y="21"/>
                    <a:pt x="230" y="0"/>
                    <a:pt x="278" y="1"/>
                  </a:cubicBezTo>
                  <a:lnTo>
                    <a:pt x="338" y="1"/>
                  </a:lnTo>
                  <a:lnTo>
                    <a:pt x="319" y="81"/>
                  </a:lnTo>
                  <a:lnTo>
                    <a:pt x="206" y="81"/>
                  </a:lnTo>
                  <a:close/>
                </a:path>
                <a:path w="2022" h="468">
                  <a:moveTo>
                    <a:pt x="359" y="385"/>
                  </a:moveTo>
                  <a:lnTo>
                    <a:pt x="337" y="446"/>
                  </a:lnTo>
                  <a:cubicBezTo>
                    <a:pt x="337" y="446"/>
                    <a:pt x="327" y="468"/>
                    <a:pt x="280" y="466"/>
                  </a:cubicBezTo>
                  <a:lnTo>
                    <a:pt x="220" y="466"/>
                  </a:lnTo>
                  <a:lnTo>
                    <a:pt x="238" y="386"/>
                  </a:lnTo>
                  <a:lnTo>
                    <a:pt x="359" y="38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pic>
        <p:nvPicPr>
          <p:cNvPr id="30" name="pictur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77342" y="4092511"/>
            <a:ext cx="6712584" cy="1905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532185" y="1541271"/>
            <a:ext cx="3898900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eaLnBrk="0">
              <a:lnSpc>
                <a:spcPct val="125000"/>
              </a:lnSpc>
            </a:pPr>
            <a:endParaRPr lang="en-US" altLang="zh-CN" sz="40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7000"/>
              </a:lnSpc>
              <a:spcBef>
                <a:spcPts val="0"/>
              </a:spcBef>
            </a:pPr>
            <a:r>
              <a:rPr lang="en-US" altLang="zh-CN" sz="1800" b="1" kern="0" spc="30">
                <a:solidFill>
                  <a:srgbClr val="4E95D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Features &amp;</a:t>
            </a:r>
            <a:r>
              <a:rPr lang="en-US" altLang="zh-CN" sz="1800" b="1" kern="0" spc="210">
                <a:solidFill>
                  <a:srgbClr val="4E95D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lang="en-US" altLang="zh-CN" sz="1800" b="1" kern="0" spc="30">
                <a:solidFill>
                  <a:srgbClr val="4E95D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Benefits</a:t>
            </a:r>
            <a:endParaRPr lang="en-US" altLang="zh-CN" sz="1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11" name="group 6"/>
          <p:cNvGrpSpPr/>
          <p:nvPr/>
        </p:nvGrpSpPr>
        <p:grpSpPr>
          <a:xfrm rot="21600000">
            <a:off x="0" y="9801161"/>
            <a:ext cx="7775447" cy="458723"/>
            <a:chOff x="0" y="0"/>
            <a:chExt cx="7775447" cy="458723"/>
          </a:xfrm>
        </p:grpSpPr>
        <p:pic>
          <p:nvPicPr>
            <p:cNvPr id="64" name="picture 6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7775447" cy="458723"/>
            </a:xfrm>
            <a:prstGeom prst="rect">
              <a:avLst/>
            </a:prstGeom>
          </p:spPr>
        </p:pic>
        <p:sp>
          <p:nvSpPr>
            <p:cNvPr id="66" name="textbox 66"/>
            <p:cNvSpPr/>
            <p:nvPr/>
          </p:nvSpPr>
          <p:spPr>
            <a:xfrm>
              <a:off x="-12700" y="-12700"/>
              <a:ext cx="7800975" cy="5168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067425" algn="l" rtl="0" eaLnBrk="0">
                <a:lnSpc>
                  <a:spcPct val="78000"/>
                </a:lnSpc>
              </a:pPr>
              <a:endParaRPr sz="1400" kern="0" spc="-10" dirty="0">
                <a:solidFill>
                  <a:schemeClr val="bg1"/>
                </a:solidFill>
                <a:latin typeface="Segoe UI" panose="020B0502040204020203"/>
                <a:ea typeface="Segoe UI" panose="020B0502040204020203"/>
                <a:cs typeface="Segoe UI" panose="020B0502040204020203"/>
                <a:hlinkClick r:id="rId5"/>
              </a:endParaR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5959475" y="9875520"/>
            <a:ext cx="1816100" cy="3225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400" u="sng">
                <a:solidFill>
                  <a:schemeClr val="bg1"/>
                </a:solidFill>
                <a:latin typeface="Segoe UI" panose="020B0502040204020203" charset="0"/>
                <a:cs typeface="Segoe UI" panose="020B0502040204020203" charset="0"/>
              </a:rPr>
              <a:t>www.scodeno.com</a:t>
            </a:r>
            <a:endParaRPr sz="1400" u="sng" kern="0" spc="-10" dirty="0">
              <a:solidFill>
                <a:schemeClr val="bg1"/>
              </a:solidFill>
              <a:latin typeface="Segoe UI" panose="020B0502040204020203" charset="0"/>
              <a:ea typeface="Segoe UI" panose="020B0502040204020203"/>
              <a:cs typeface="Segoe UI" panose="020B0502040204020203" charset="0"/>
              <a:hlinkClick r:id="rId5"/>
            </a:endParaRPr>
          </a:p>
          <a:p>
            <a:endParaRPr lang="en-US" altLang="zh-CN" sz="1400" u="sng" kern="0" spc="-10" dirty="0">
              <a:solidFill>
                <a:schemeClr val="bg1"/>
              </a:solidFill>
              <a:latin typeface="Segoe UI" panose="020B0502040204020203" charset="0"/>
              <a:ea typeface="Segoe UI" panose="020B0502040204020203"/>
              <a:cs typeface="Segoe UI" panose="020B0502040204020203" charset="0"/>
              <a:hlinkClick r:id="rId5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6">
            <a:clrChange>
              <a:clrFrom>
                <a:srgbClr val="F5F6F7">
                  <a:alpha val="100000"/>
                </a:srgbClr>
              </a:clrFrom>
              <a:clrTo>
                <a:srgbClr val="F5F6F7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87265" y="1762760"/>
            <a:ext cx="1046250" cy="1620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>
            <a:clrChange>
              <a:clrFrom>
                <a:srgbClr val="F5F6F7">
                  <a:alpha val="100000"/>
                </a:srgbClr>
              </a:clrFrom>
              <a:clrTo>
                <a:srgbClr val="F5F6F7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06795" y="1762760"/>
            <a:ext cx="1046250" cy="1620000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id="{163890B2-CA7A-53A8-FF26-FD5E744CD251}"/>
              </a:ext>
            </a:extLst>
          </p:cNvPr>
          <p:cNvGrpSpPr/>
          <p:nvPr/>
        </p:nvGrpSpPr>
        <p:grpSpPr>
          <a:xfrm>
            <a:off x="4575026" y="3545009"/>
            <a:ext cx="2578044" cy="408060"/>
            <a:chOff x="4484509" y="4402815"/>
            <a:chExt cx="2578044" cy="408060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E609526F-6093-58C7-731B-2C15BF01B25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569677" y="4402815"/>
              <a:ext cx="408059" cy="408059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34B54024-B7B4-4C6D-903B-45A2FBB335F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484509" y="4402815"/>
              <a:ext cx="408059" cy="408059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D5ED55C8-7DEF-6C22-3E2F-CFB0120DD62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027093" y="4402815"/>
              <a:ext cx="408412" cy="408060"/>
            </a:xfrm>
            <a:prstGeom prst="rect">
              <a:avLst/>
            </a:prstGeom>
          </p:spPr>
        </p:pic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1FBC42E9-84BB-C12C-00D7-3571D61E86C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112261" y="4402815"/>
              <a:ext cx="407708" cy="408059"/>
            </a:xfrm>
            <a:prstGeom prst="rect">
              <a:avLst/>
            </a:prstGeom>
          </p:spPr>
        </p:pic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E79B08B9-C126-B63F-81D5-DFE901211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654845" y="4402815"/>
              <a:ext cx="407708" cy="40805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-99829" y="3410798"/>
            <a:ext cx="4170045" cy="65849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457200" indent="0" defTabSz="266700">
              <a:lnSpc>
                <a:spcPts val="3795"/>
              </a:lnSpc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 sz="2000" b="1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en-US" altLang="zh-CN">
                <a:sym typeface="+mn-ea"/>
              </a:rPr>
              <a:t>| </a:t>
            </a:r>
            <a:r>
              <a:rPr lang="en-US" altLang="zh-CN"/>
              <a:t>EMC &amp; Protection</a:t>
            </a:r>
            <a:endParaRPr lang="en-US" altLang="zh-CN">
              <a:sym typeface="+mn-ea"/>
            </a:endParaRPr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</p:txBody>
      </p:sp>
      <p:sp>
        <p:nvSpPr>
          <p:cNvPr id="5" name="文本框 4"/>
          <p:cNvSpPr txBox="1"/>
          <p:nvPr/>
        </p:nvSpPr>
        <p:spPr>
          <a:xfrm>
            <a:off x="-99830" y="4133424"/>
            <a:ext cx="7658235" cy="22453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742950" indent="-285750" algn="l" defTabSz="266700" fontAlgn="auto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tabLst>
                <a:tab pos="0" algn="l"/>
              </a:tabLst>
            </a:pPr>
            <a:r>
              <a:rPr lang="en-US" altLang="zh-CN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IP Level: IP40</a:t>
            </a:r>
          </a:p>
          <a:p>
            <a:pPr marL="742950" indent="-285750" algn="l" defTabSz="266700" fontAlgn="auto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tabLst>
                <a:tab pos="0" algn="l"/>
              </a:tabLst>
            </a:pPr>
            <a:r>
              <a:rPr lang="en-US" altLang="zh-CN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Surge of Power:  	IEC 61000-4-5  Level X</a:t>
            </a: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（</a:t>
            </a:r>
            <a:r>
              <a:rPr lang="en-US" altLang="zh-CN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6KV/6KV</a:t>
            </a: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）（</a:t>
            </a:r>
            <a:r>
              <a:rPr lang="en-US" altLang="zh-CN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1.2/50us</a:t>
            </a: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）</a:t>
            </a:r>
          </a:p>
          <a:p>
            <a:pPr marL="742950" indent="-285750" algn="l" defTabSz="266700" fontAlgn="auto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tabLst>
                <a:tab pos="0" algn="l"/>
              </a:tabLst>
            </a:pPr>
            <a:r>
              <a:rPr lang="en-US" altLang="zh-CN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Surge of Ethernet port: IEC 61000-4-5  Level 4</a:t>
            </a: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（</a:t>
            </a:r>
            <a:r>
              <a:rPr lang="en-US" altLang="zh-CN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4KV/4KV</a:t>
            </a: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）（</a:t>
            </a:r>
            <a:r>
              <a:rPr lang="en-US" altLang="zh-CN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10/700us</a:t>
            </a: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）</a:t>
            </a:r>
          </a:p>
          <a:p>
            <a:pPr marL="742950" indent="-285750" algn="l" defTabSz="266700" fontAlgn="auto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tabLst>
                <a:tab pos="0" algn="l"/>
              </a:tabLst>
            </a:pPr>
            <a:r>
              <a:rPr lang="en-US" altLang="zh-CN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RS:	IEC 61000-4-3  Level 3</a:t>
            </a: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（</a:t>
            </a:r>
            <a:r>
              <a:rPr lang="en-US" altLang="zh-CN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10V/m</a:t>
            </a: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）</a:t>
            </a:r>
          </a:p>
          <a:p>
            <a:pPr marL="742950" indent="-285750" algn="l" defTabSz="266700" fontAlgn="auto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tabLst>
                <a:tab pos="0" algn="l"/>
              </a:tabLst>
            </a:pPr>
            <a:r>
              <a:rPr lang="en-US" altLang="zh-CN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EFI:IEC 61000-4-4  Level 3</a:t>
            </a: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（</a:t>
            </a:r>
            <a:r>
              <a:rPr lang="en-US" altLang="zh-CN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1V/2V</a:t>
            </a: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）</a:t>
            </a:r>
          </a:p>
          <a:p>
            <a:pPr marL="742950" indent="-285750" algn="l" defTabSz="266700" fontAlgn="auto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tabLst>
                <a:tab pos="0" algn="l"/>
              </a:tabLst>
            </a:pPr>
            <a:r>
              <a:rPr lang="en-US" altLang="zh-CN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CS:	IEC 61000-4-6  Level 3</a:t>
            </a: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（</a:t>
            </a:r>
            <a:r>
              <a:rPr lang="en-US" altLang="zh-CN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10V/m</a:t>
            </a: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）</a:t>
            </a:r>
          </a:p>
          <a:p>
            <a:pPr marL="742950" indent="-285750" algn="l" defTabSz="266700" fontAlgn="auto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tabLst>
                <a:tab pos="0" algn="l"/>
              </a:tabLst>
            </a:pPr>
            <a:r>
              <a:rPr lang="en-US" altLang="zh-CN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PFMF:	IEC 61000-4-8  Level 4</a:t>
            </a: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（</a:t>
            </a:r>
            <a:r>
              <a:rPr lang="en-US" altLang="zh-CN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30A/m</a:t>
            </a: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）</a:t>
            </a:r>
          </a:p>
          <a:p>
            <a:pPr marL="742950" indent="-285750" algn="l" defTabSz="266700" fontAlgn="auto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tabLst>
                <a:tab pos="0" algn="l"/>
              </a:tabLst>
            </a:pPr>
            <a:r>
              <a:rPr lang="en-US" altLang="zh-CN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DIP:IEC 61000-4-11  Level 3</a:t>
            </a: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（</a:t>
            </a:r>
            <a:r>
              <a:rPr lang="en-US" altLang="zh-CN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10V</a:t>
            </a: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）</a:t>
            </a:r>
          </a:p>
          <a:p>
            <a:pPr marL="742950" indent="-285750" algn="l" defTabSz="266700" fontAlgn="auto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tabLst>
                <a:tab pos="0" algn="l"/>
              </a:tabLst>
            </a:pPr>
            <a:r>
              <a:rPr lang="en-US" altLang="zh-CN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ESD:IEC 61000-4-2  Level 4</a:t>
            </a: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（</a:t>
            </a:r>
            <a:r>
              <a:rPr lang="en-US" altLang="zh-CN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8K/15K</a:t>
            </a: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）</a:t>
            </a:r>
          </a:p>
          <a:p>
            <a:pPr marL="742950" indent="-285750" algn="l" defTabSz="266700" fontAlgn="auto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tabLst>
                <a:tab pos="0" algn="l"/>
              </a:tabLst>
            </a:pPr>
            <a:r>
              <a:rPr lang="en-US" altLang="zh-CN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Free fall: 0.5m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-99830" y="6442608"/>
            <a:ext cx="5080000" cy="68643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457200" indent="0" defTabSz="266700">
              <a:lnSpc>
                <a:spcPts val="3795"/>
              </a:lnSpc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 sz="2000" b="1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| Hardware Specifications</a:t>
            </a:r>
          </a:p>
          <a:p>
            <a:r>
              <a:rPr lang="en-US" altLang="zh-CN"/>
              <a:t> </a:t>
            </a:r>
          </a:p>
          <a:p>
            <a:r>
              <a:rPr lang="en-US" altLang="zh-CN"/>
              <a:t> </a:t>
            </a:r>
          </a:p>
          <a:p>
            <a:r>
              <a:rPr lang="en-US" altLang="zh-CN"/>
              <a:t> 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68300" y="880110"/>
            <a:ext cx="3445510" cy="2515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98450" indent="-285750" algn="l" rtl="0" eaLnBrk="0">
              <a:lnSpc>
                <a:spcPts val="1915"/>
              </a:lnSpc>
              <a:spcBef>
                <a:spcPts val="380"/>
              </a:spcBef>
              <a:buSzPct val="160000"/>
              <a:buFont typeface="Wingdings" panose="05000000000000000000" charset="0"/>
              <a:buChar char="l"/>
            </a:pPr>
            <a:r>
              <a:rPr lang="en-US" altLang="zh-CN" sz="1400" dirty="0"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IEEE 802.1Q VLAN tagging</a:t>
            </a:r>
            <a:endParaRPr lang="en-US" altLang="zh-CN"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98450" indent="-285750" algn="l" rtl="0" eaLnBrk="0">
              <a:lnSpc>
                <a:spcPts val="1915"/>
              </a:lnSpc>
              <a:spcBef>
                <a:spcPts val="380"/>
              </a:spcBef>
              <a:buSzPct val="160000"/>
              <a:buFont typeface="Wingdings" panose="05000000000000000000" charset="0"/>
              <a:buChar char="l"/>
            </a:pPr>
            <a:r>
              <a:rPr lang="en-US" altLang="zh-CN" sz="1400" dirty="0"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IEEE 802.1X Port Authentication Network Control</a:t>
            </a:r>
          </a:p>
          <a:p>
            <a:pPr marL="298450" indent="-285750" algn="l" rtl="0" eaLnBrk="0">
              <a:lnSpc>
                <a:spcPts val="1915"/>
              </a:lnSpc>
              <a:spcBef>
                <a:spcPts val="380"/>
              </a:spcBef>
              <a:buSzPct val="160000"/>
              <a:buFont typeface="Wingdings" panose="05000000000000000000" charset="0"/>
              <a:buChar char="l"/>
            </a:pPr>
            <a:r>
              <a:rPr lang="en-US" altLang="zh-CN" sz="1400" dirty="0"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IEEE 802.1ab LLDP</a:t>
            </a:r>
            <a:endParaRPr lang="en-US" altLang="zh-CN"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98450" indent="-285750" algn="l" rtl="0" eaLnBrk="0">
              <a:lnSpc>
                <a:spcPts val="1915"/>
              </a:lnSpc>
              <a:spcBef>
                <a:spcPts val="380"/>
              </a:spcBef>
              <a:buSzPct val="160000"/>
              <a:buFont typeface="Wingdings" panose="05000000000000000000" charset="0"/>
              <a:buChar char="l"/>
            </a:pPr>
            <a:r>
              <a:rPr lang="en-US" altLang="zh-CN" sz="1400" dirty="0"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IEEE 802.1ag Connectivity Fault Management(CFM)</a:t>
            </a:r>
            <a:endParaRPr lang="en-US" altLang="zh-CN"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98450" indent="-285750" algn="l" rtl="0" eaLnBrk="0">
              <a:lnSpc>
                <a:spcPts val="1915"/>
              </a:lnSpc>
              <a:spcBef>
                <a:spcPts val="380"/>
              </a:spcBef>
              <a:buSzPct val="160000"/>
              <a:buFont typeface="Wingdings" panose="05000000000000000000" charset="0"/>
              <a:buChar char="l"/>
            </a:pPr>
            <a:r>
              <a:rPr lang="en-US" altLang="zh-CN" sz="1400" dirty="0"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RFC 1112IGMP v1</a:t>
            </a:r>
          </a:p>
          <a:p>
            <a:pPr marL="298450" indent="-285750" algn="l" rtl="0" eaLnBrk="0">
              <a:lnSpc>
                <a:spcPts val="1915"/>
              </a:lnSpc>
              <a:spcBef>
                <a:spcPts val="380"/>
              </a:spcBef>
              <a:buSzPct val="160000"/>
              <a:buFont typeface="Wingdings" panose="05000000000000000000" charset="0"/>
              <a:buChar char="l"/>
            </a:pPr>
            <a:r>
              <a:rPr lang="en-US" altLang="zh-CN" sz="1400" dirty="0"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RFC 2236 IGMP v2</a:t>
            </a:r>
            <a:endParaRPr lang="en-US" altLang="zh-CN"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endParaRPr lang="zh-CN" altLang="en-US" sz="1400"/>
          </a:p>
        </p:txBody>
      </p:sp>
      <p:sp>
        <p:nvSpPr>
          <p:cNvPr id="8" name="文本框 7"/>
          <p:cNvSpPr txBox="1"/>
          <p:nvPr/>
        </p:nvSpPr>
        <p:spPr>
          <a:xfrm>
            <a:off x="4424045" y="871855"/>
            <a:ext cx="2592070" cy="2102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98450" indent="-285750" algn="l" rtl="0" eaLnBrk="0">
              <a:lnSpc>
                <a:spcPts val="1915"/>
              </a:lnSpc>
              <a:spcBef>
                <a:spcPts val="380"/>
              </a:spcBef>
              <a:buSzPct val="160000"/>
              <a:buFont typeface="Wingdings" panose="05000000000000000000" charset="0"/>
              <a:buChar char="l"/>
            </a:pPr>
            <a:r>
              <a:rPr lang="en-US" altLang="zh-CN" sz="1400" dirty="0"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RFC 3376IGMP v3</a:t>
            </a:r>
            <a:endParaRPr lang="en-US" altLang="zh-CN" sz="1400" dirty="0">
              <a:latin typeface="Arial" panose="020B0604020202020204" pitchFamily="34" charset="0"/>
              <a:ea typeface="Arial" panose="020B0604020202020204"/>
              <a:cs typeface="Arial" panose="020B0604020202020204" pitchFamily="34" charset="0"/>
              <a:sym typeface="+mn-ea"/>
            </a:endParaRPr>
          </a:p>
          <a:p>
            <a:pPr marL="298450" indent="-285750" algn="l" rtl="0" eaLnBrk="0">
              <a:lnSpc>
                <a:spcPts val="1915"/>
              </a:lnSpc>
              <a:spcBef>
                <a:spcPts val="380"/>
              </a:spcBef>
              <a:buSzPct val="160000"/>
              <a:buFont typeface="Wingdings" panose="05000000000000000000" charset="0"/>
              <a:buChar char="l"/>
            </a:pPr>
            <a:r>
              <a:rPr lang="en-US" altLang="zh-CN" sz="1400" dirty="0"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  <a:sym typeface="+mn-ea"/>
              </a:rPr>
              <a:t>RFC783 TFTP</a:t>
            </a:r>
            <a:endParaRPr lang="en-US" altLang="zh-CN" sz="1400" dirty="0">
              <a:latin typeface="Arial" panose="020B0604020202020204" pitchFamily="34" charset="0"/>
              <a:ea typeface="Arial" panose="020B0604020202020204"/>
              <a:cs typeface="Arial" panose="020B0604020202020204" pitchFamily="34" charset="0"/>
            </a:endParaRPr>
          </a:p>
          <a:p>
            <a:pPr marL="298450" indent="-285750" algn="l" rtl="0" eaLnBrk="0">
              <a:lnSpc>
                <a:spcPts val="1915"/>
              </a:lnSpc>
              <a:spcBef>
                <a:spcPts val="380"/>
              </a:spcBef>
              <a:buSzPct val="160000"/>
              <a:buFont typeface="Wingdings" panose="05000000000000000000" charset="0"/>
              <a:buChar char="l"/>
            </a:pPr>
            <a:r>
              <a:rPr lang="en-US" altLang="zh-CN" sz="1400" dirty="0"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  <a:sym typeface="+mn-ea"/>
              </a:rPr>
              <a:t>RFC 791 IP</a:t>
            </a:r>
            <a:endParaRPr lang="en-US" altLang="zh-CN" sz="1400" dirty="0">
              <a:latin typeface="Arial" panose="020B0604020202020204" pitchFamily="34" charset="0"/>
              <a:ea typeface="Arial" panose="020B0604020202020204"/>
              <a:cs typeface="Arial" panose="020B0604020202020204" pitchFamily="34" charset="0"/>
            </a:endParaRPr>
          </a:p>
          <a:p>
            <a:pPr marL="298450" indent="-285750" algn="l" rtl="0" eaLnBrk="0">
              <a:lnSpc>
                <a:spcPts val="1915"/>
              </a:lnSpc>
              <a:spcBef>
                <a:spcPts val="380"/>
              </a:spcBef>
              <a:buSzPct val="160000"/>
              <a:buFont typeface="Wingdings" panose="05000000000000000000" charset="0"/>
              <a:buChar char="l"/>
            </a:pPr>
            <a:r>
              <a:rPr lang="en-US" altLang="zh-CN" sz="1400" dirty="0"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  <a:sym typeface="+mn-ea"/>
              </a:rPr>
              <a:t>RFC 792 ICMP</a:t>
            </a:r>
            <a:endParaRPr lang="en-US" altLang="zh-CN" sz="1400" dirty="0">
              <a:latin typeface="Arial" panose="020B0604020202020204" pitchFamily="34" charset="0"/>
              <a:ea typeface="Arial" panose="020B0604020202020204"/>
              <a:cs typeface="Arial" panose="020B0604020202020204" pitchFamily="34" charset="0"/>
            </a:endParaRPr>
          </a:p>
          <a:p>
            <a:pPr marL="298450" indent="-285750" algn="l" rtl="0" eaLnBrk="0">
              <a:lnSpc>
                <a:spcPts val="1915"/>
              </a:lnSpc>
              <a:spcBef>
                <a:spcPts val="380"/>
              </a:spcBef>
              <a:buSzPct val="160000"/>
              <a:buFont typeface="Wingdings" panose="05000000000000000000" charset="0"/>
              <a:buChar char="l"/>
            </a:pPr>
            <a:r>
              <a:rPr lang="en-US" altLang="zh-CN" sz="1400" dirty="0"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  <a:sym typeface="+mn-ea"/>
              </a:rPr>
              <a:t>RFC 2068 HTTP</a:t>
            </a:r>
            <a:endParaRPr lang="en-US" altLang="zh-CN" sz="1400" dirty="0">
              <a:latin typeface="Arial" panose="020B0604020202020204" pitchFamily="34" charset="0"/>
              <a:ea typeface="Arial" panose="020B0604020202020204"/>
              <a:cs typeface="Arial" panose="020B0604020202020204" pitchFamily="34" charset="0"/>
            </a:endParaRPr>
          </a:p>
          <a:p>
            <a:pPr marL="298450" indent="-285750" algn="l" rtl="0" eaLnBrk="0">
              <a:lnSpc>
                <a:spcPts val="1915"/>
              </a:lnSpc>
              <a:spcBef>
                <a:spcPts val="380"/>
              </a:spcBef>
              <a:buSzPct val="160000"/>
              <a:buFont typeface="Wingdings" panose="05000000000000000000" charset="0"/>
              <a:buChar char="l"/>
            </a:pPr>
            <a:r>
              <a:rPr lang="en-US" altLang="zh-CN" sz="1400" dirty="0"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  <a:sym typeface="+mn-ea"/>
              </a:rPr>
              <a:t>RFC 2616 HTTPS</a:t>
            </a:r>
            <a:endParaRPr lang="en-US" altLang="zh-CN" sz="1400" dirty="0">
              <a:latin typeface="Arial" panose="020B0604020202020204" pitchFamily="34" charset="0"/>
              <a:ea typeface="Arial" panose="020B0604020202020204"/>
              <a:cs typeface="Arial" panose="020B0604020202020204" pitchFamily="34" charset="0"/>
            </a:endParaRPr>
          </a:p>
          <a:p>
            <a:pPr marL="298450" indent="-285750" algn="l" rtl="0" eaLnBrk="0">
              <a:lnSpc>
                <a:spcPts val="1915"/>
              </a:lnSpc>
              <a:spcBef>
                <a:spcPts val="380"/>
              </a:spcBef>
              <a:buSzPct val="160000"/>
              <a:buFont typeface="Wingdings" panose="05000000000000000000" charset="0"/>
              <a:buChar char="l"/>
            </a:pPr>
            <a:r>
              <a:rPr lang="en-US" altLang="zh-CN" sz="1400" dirty="0"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  <a:sym typeface="+mn-ea"/>
              </a:rPr>
              <a:t>ITU-T G.8032 ERPS Ring</a:t>
            </a:r>
            <a:endParaRPr lang="zh-CN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5" name="表格 14"/>
          <p:cNvGraphicFramePr/>
          <p:nvPr>
            <p:extLst>
              <p:ext uri="{D42A27DB-BD31-4B8C-83A1-F6EECF244321}">
                <p14:modId xmlns:p14="http://schemas.microsoft.com/office/powerpoint/2010/main" val="654582325"/>
              </p:ext>
            </p:extLst>
          </p:nvPr>
        </p:nvGraphicFramePr>
        <p:xfrm>
          <a:off x="368300" y="7129448"/>
          <a:ext cx="6742433" cy="2113915"/>
        </p:xfrm>
        <a:graphic>
          <a:graphicData uri="http://schemas.openxmlformats.org/drawingml/2006/table">
            <a:tbl>
              <a:tblPr/>
              <a:tblGrid>
                <a:gridCol w="176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84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88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2590">
                <a:tc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400" b="1" kern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Model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solidFill>
                      <a:srgbClr val="1C6597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 kern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XPTN-9000-77-2GX16GT-V</a:t>
                      </a:r>
                      <a:endParaRPr lang="zh-CN" altLang="zh-CN" sz="1400" b="1" kern="120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6597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 kern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XPTN-9000-77-2GX16GP-V</a:t>
                      </a:r>
                      <a:endParaRPr lang="zh-CN" altLang="zh-CN" sz="1400" b="1" kern="120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6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Interface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ctr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2*1000M SFP </a:t>
                      </a:r>
                      <a:r>
                        <a:rPr lang="en-US" altLang="zh-CN" sz="110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+mn-ea"/>
                        </a:rPr>
                        <a:t>ports</a:t>
                      </a: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 + 16*10/100/1000M RJ45 </a:t>
                      </a:r>
                      <a:r>
                        <a:rPr lang="en-US" altLang="zh-CN" sz="110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+mn-ea"/>
                        </a:rPr>
                        <a:t>ports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 dirty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Switching Capacity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ctr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68Gbps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bg1"/>
                      </a:solidFill>
                      <a:prstDash val="soli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R w="12700" cmpd="sng">
                      <a:solidFill>
                        <a:schemeClr val="bg1"/>
                      </a:solidFill>
                      <a:prstDash val="soli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Packets Forwarding Rate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ctr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50.59Mpps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bg1"/>
                      </a:solidFill>
                      <a:prstDash val="soli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R w="12700" cmpd="sng">
                      <a:solidFill>
                        <a:schemeClr val="bg1"/>
                      </a:solidFill>
                      <a:prstDash val="soli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 dirty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MAC Table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ctr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16K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3055">
                <a:tc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Packet Buffer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ctr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12M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290"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Forwarding Delay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ctr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 dirty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&lt;10us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pSp>
        <p:nvGrpSpPr>
          <p:cNvPr id="10" name="group 6"/>
          <p:cNvGrpSpPr/>
          <p:nvPr/>
        </p:nvGrpSpPr>
        <p:grpSpPr>
          <a:xfrm rot="21600000">
            <a:off x="0" y="9801161"/>
            <a:ext cx="7775447" cy="458723"/>
            <a:chOff x="0" y="0"/>
            <a:chExt cx="7775447" cy="458723"/>
          </a:xfrm>
        </p:grpSpPr>
        <p:pic>
          <p:nvPicPr>
            <p:cNvPr id="64" name="picture 6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7775447" cy="458723"/>
            </a:xfrm>
            <a:prstGeom prst="rect">
              <a:avLst/>
            </a:prstGeom>
          </p:spPr>
        </p:pic>
        <p:sp>
          <p:nvSpPr>
            <p:cNvPr id="66" name="textbox 66"/>
            <p:cNvSpPr/>
            <p:nvPr/>
          </p:nvSpPr>
          <p:spPr>
            <a:xfrm>
              <a:off x="-12700" y="-12700"/>
              <a:ext cx="7800975" cy="5168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067425" algn="l" rtl="0" eaLnBrk="0">
                <a:lnSpc>
                  <a:spcPct val="78000"/>
                </a:lnSpc>
              </a:pPr>
              <a:endParaRPr sz="1400" kern="0" spc="-10" dirty="0">
                <a:solidFill>
                  <a:schemeClr val="bg1"/>
                </a:solidFill>
                <a:latin typeface="Segoe UI" panose="020B0502040204020203"/>
                <a:ea typeface="Segoe UI" panose="020B0502040204020203"/>
                <a:cs typeface="Segoe UI" panose="020B0502040204020203"/>
                <a:hlinkClick r:id="rId3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5959475" y="9875520"/>
            <a:ext cx="1816100" cy="3225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400" u="sng">
                <a:solidFill>
                  <a:schemeClr val="bg1"/>
                </a:solidFill>
                <a:latin typeface="Segoe UI" panose="020B0502040204020203" charset="0"/>
                <a:cs typeface="Segoe UI" panose="020B0502040204020203" charset="0"/>
              </a:rPr>
              <a:t>www.scodeno.com</a:t>
            </a:r>
            <a:endParaRPr sz="1400" u="sng" kern="0" spc="-10" dirty="0">
              <a:solidFill>
                <a:schemeClr val="bg1"/>
              </a:solidFill>
              <a:latin typeface="Segoe UI" panose="020B0502040204020203" charset="0"/>
              <a:ea typeface="Segoe UI" panose="020B0502040204020203"/>
              <a:cs typeface="Segoe UI" panose="020B0502040204020203" charset="0"/>
              <a:hlinkClick r:id="rId3"/>
            </a:endParaRPr>
          </a:p>
          <a:p>
            <a:endParaRPr lang="en-US" altLang="zh-CN" sz="1400" u="sng" kern="0" spc="-10" dirty="0">
              <a:solidFill>
                <a:schemeClr val="bg1"/>
              </a:solidFill>
              <a:latin typeface="Segoe UI" panose="020B0502040204020203" charset="0"/>
              <a:ea typeface="Segoe UI" panose="020B0502040204020203"/>
              <a:cs typeface="Segoe UI" panose="020B0502040204020203" charset="0"/>
              <a:hlinkClick r:id="rId3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0" y="318"/>
            <a:ext cx="7775447" cy="629411"/>
            <a:chOff x="0" y="318"/>
            <a:chExt cx="7775447" cy="629411"/>
          </a:xfrm>
        </p:grpSpPr>
        <p:pic>
          <p:nvPicPr>
            <p:cNvPr id="12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318"/>
              <a:ext cx="7775447" cy="629411"/>
            </a:xfrm>
            <a:prstGeom prst="rect">
              <a:avLst/>
            </a:prstGeom>
          </p:spPr>
        </p:pic>
        <p:sp>
          <p:nvSpPr>
            <p:cNvPr id="28" name="path 28"/>
            <p:cNvSpPr/>
            <p:nvPr/>
          </p:nvSpPr>
          <p:spPr>
            <a:xfrm>
              <a:off x="238592" y="168728"/>
              <a:ext cx="1283986" cy="297417"/>
            </a:xfrm>
            <a:custGeom>
              <a:avLst/>
              <a:gdLst/>
              <a:ahLst/>
              <a:cxnLst/>
              <a:rect l="0" t="0" r="0" b="0"/>
              <a:pathLst>
                <a:path w="2022" h="468">
                  <a:moveTo>
                    <a:pt x="1924" y="329"/>
                  </a:moveTo>
                  <a:lnTo>
                    <a:pt x="1950" y="239"/>
                  </a:lnTo>
                  <a:lnTo>
                    <a:pt x="1901" y="239"/>
                  </a:lnTo>
                  <a:lnTo>
                    <a:pt x="1891" y="239"/>
                  </a:lnTo>
                  <a:lnTo>
                    <a:pt x="1824" y="239"/>
                  </a:lnTo>
                  <a:lnTo>
                    <a:pt x="1825" y="234"/>
                  </a:lnTo>
                  <a:cubicBezTo>
                    <a:pt x="1828" y="222"/>
                    <a:pt x="1844" y="217"/>
                    <a:pt x="1872" y="217"/>
                  </a:cubicBezTo>
                  <a:lnTo>
                    <a:pt x="1977" y="217"/>
                  </a:lnTo>
                  <a:cubicBezTo>
                    <a:pt x="2008" y="217"/>
                    <a:pt x="2022" y="222"/>
                    <a:pt x="2018" y="234"/>
                  </a:cubicBezTo>
                  <a:lnTo>
                    <a:pt x="1990" y="334"/>
                  </a:lnTo>
                  <a:cubicBezTo>
                    <a:pt x="1987" y="345"/>
                    <a:pt x="1970" y="351"/>
                    <a:pt x="1939" y="351"/>
                  </a:cubicBezTo>
                  <a:lnTo>
                    <a:pt x="1835" y="351"/>
                  </a:lnTo>
                  <a:cubicBezTo>
                    <a:pt x="1806" y="351"/>
                    <a:pt x="1794" y="345"/>
                    <a:pt x="1797" y="334"/>
                  </a:cubicBezTo>
                  <a:lnTo>
                    <a:pt x="1818" y="259"/>
                  </a:lnTo>
                  <a:lnTo>
                    <a:pt x="1885" y="259"/>
                  </a:lnTo>
                  <a:lnTo>
                    <a:pt x="1866" y="329"/>
                  </a:lnTo>
                  <a:lnTo>
                    <a:pt x="1924" y="329"/>
                  </a:lnTo>
                  <a:close/>
                </a:path>
                <a:path w="2022" h="468">
                  <a:moveTo>
                    <a:pt x="1472" y="239"/>
                  </a:moveTo>
                  <a:lnTo>
                    <a:pt x="1464" y="268"/>
                  </a:lnTo>
                  <a:lnTo>
                    <a:pt x="1516" y="268"/>
                  </a:lnTo>
                  <a:lnTo>
                    <a:pt x="1524" y="239"/>
                  </a:lnTo>
                  <a:lnTo>
                    <a:pt x="1472" y="239"/>
                  </a:lnTo>
                  <a:close/>
                  <a:moveTo>
                    <a:pt x="1573" y="351"/>
                  </a:moveTo>
                  <a:lnTo>
                    <a:pt x="1580" y="351"/>
                  </a:lnTo>
                  <a:lnTo>
                    <a:pt x="1604" y="351"/>
                  </a:lnTo>
                  <a:lnTo>
                    <a:pt x="1621" y="351"/>
                  </a:lnTo>
                  <a:cubicBezTo>
                    <a:pt x="1643" y="351"/>
                    <a:pt x="1650" y="340"/>
                    <a:pt x="1652" y="334"/>
                  </a:cubicBezTo>
                  <a:lnTo>
                    <a:pt x="1652" y="332"/>
                  </a:lnTo>
                  <a:lnTo>
                    <a:pt x="1678" y="241"/>
                  </a:lnTo>
                  <a:lnTo>
                    <a:pt x="1737" y="241"/>
                  </a:lnTo>
                  <a:lnTo>
                    <a:pt x="1706" y="351"/>
                  </a:lnTo>
                  <a:lnTo>
                    <a:pt x="1773" y="351"/>
                  </a:lnTo>
                  <a:lnTo>
                    <a:pt x="1806" y="232"/>
                  </a:lnTo>
                  <a:cubicBezTo>
                    <a:pt x="1810" y="221"/>
                    <a:pt x="1795" y="215"/>
                    <a:pt x="1764" y="215"/>
                  </a:cubicBezTo>
                  <a:lnTo>
                    <a:pt x="1684" y="220"/>
                  </a:lnTo>
                  <a:lnTo>
                    <a:pt x="1685" y="217"/>
                  </a:lnTo>
                  <a:lnTo>
                    <a:pt x="1618" y="217"/>
                  </a:lnTo>
                  <a:lnTo>
                    <a:pt x="1586" y="329"/>
                  </a:lnTo>
                  <a:lnTo>
                    <a:pt x="1585" y="329"/>
                  </a:lnTo>
                  <a:lnTo>
                    <a:pt x="1557" y="329"/>
                  </a:lnTo>
                  <a:lnTo>
                    <a:pt x="1496" y="329"/>
                  </a:lnTo>
                  <a:lnTo>
                    <a:pt x="1496" y="329"/>
                  </a:lnTo>
                  <a:lnTo>
                    <a:pt x="1447" y="329"/>
                  </a:lnTo>
                  <a:lnTo>
                    <a:pt x="1458" y="289"/>
                  </a:lnTo>
                  <a:lnTo>
                    <a:pt x="1562" y="289"/>
                  </a:lnTo>
                  <a:lnTo>
                    <a:pt x="1579" y="283"/>
                  </a:lnTo>
                  <a:lnTo>
                    <a:pt x="1593" y="234"/>
                  </a:lnTo>
                  <a:cubicBezTo>
                    <a:pt x="1596" y="222"/>
                    <a:pt x="1584" y="217"/>
                    <a:pt x="1555" y="217"/>
                  </a:cubicBezTo>
                  <a:lnTo>
                    <a:pt x="1454" y="217"/>
                  </a:lnTo>
                  <a:cubicBezTo>
                    <a:pt x="1425" y="217"/>
                    <a:pt x="1409" y="222"/>
                    <a:pt x="1406" y="234"/>
                  </a:cubicBezTo>
                  <a:lnTo>
                    <a:pt x="1378" y="334"/>
                  </a:lnTo>
                  <a:cubicBezTo>
                    <a:pt x="1375" y="345"/>
                    <a:pt x="1388" y="351"/>
                    <a:pt x="1416" y="351"/>
                  </a:cubicBezTo>
                  <a:lnTo>
                    <a:pt x="1557" y="351"/>
                  </a:lnTo>
                  <a:lnTo>
                    <a:pt x="1573" y="351"/>
                  </a:lnTo>
                  <a:lnTo>
                    <a:pt x="1573" y="351"/>
                  </a:lnTo>
                  <a:close/>
                </a:path>
                <a:path w="2022" h="468">
                  <a:moveTo>
                    <a:pt x="1293" y="328"/>
                  </a:moveTo>
                  <a:lnTo>
                    <a:pt x="1318" y="239"/>
                  </a:lnTo>
                  <a:lnTo>
                    <a:pt x="1298" y="239"/>
                  </a:lnTo>
                  <a:cubicBezTo>
                    <a:pt x="1284" y="239"/>
                    <a:pt x="1273" y="241"/>
                    <a:pt x="1266" y="244"/>
                  </a:cubicBezTo>
                  <a:cubicBezTo>
                    <a:pt x="1260" y="246"/>
                    <a:pt x="1256" y="250"/>
                    <a:pt x="1255" y="256"/>
                  </a:cubicBezTo>
                  <a:lnTo>
                    <a:pt x="1239" y="311"/>
                  </a:lnTo>
                  <a:cubicBezTo>
                    <a:pt x="1236" y="322"/>
                    <a:pt x="1248" y="328"/>
                    <a:pt x="1274" y="328"/>
                  </a:cubicBezTo>
                  <a:lnTo>
                    <a:pt x="1293" y="328"/>
                  </a:lnTo>
                  <a:close/>
                  <a:moveTo>
                    <a:pt x="1170" y="319"/>
                  </a:moveTo>
                  <a:lnTo>
                    <a:pt x="1190" y="248"/>
                  </a:lnTo>
                  <a:cubicBezTo>
                    <a:pt x="1192" y="239"/>
                    <a:pt x="1201" y="232"/>
                    <a:pt x="1215" y="226"/>
                  </a:cubicBezTo>
                  <a:cubicBezTo>
                    <a:pt x="1231" y="220"/>
                    <a:pt x="1250" y="217"/>
                    <a:pt x="1274" y="217"/>
                  </a:cubicBezTo>
                  <a:lnTo>
                    <a:pt x="1324" y="217"/>
                  </a:lnTo>
                  <a:lnTo>
                    <a:pt x="1347" y="135"/>
                  </a:lnTo>
                  <a:lnTo>
                    <a:pt x="1415" y="135"/>
                  </a:lnTo>
                  <a:lnTo>
                    <a:pt x="1354" y="351"/>
                  </a:lnTo>
                  <a:lnTo>
                    <a:pt x="1287" y="351"/>
                  </a:lnTo>
                  <a:lnTo>
                    <a:pt x="1288" y="348"/>
                  </a:lnTo>
                  <a:lnTo>
                    <a:pt x="1234" y="352"/>
                  </a:lnTo>
                  <a:cubicBezTo>
                    <a:pt x="1210" y="352"/>
                    <a:pt x="1193" y="349"/>
                    <a:pt x="1181" y="342"/>
                  </a:cubicBezTo>
                  <a:cubicBezTo>
                    <a:pt x="1171" y="336"/>
                    <a:pt x="1167" y="328"/>
                    <a:pt x="1170" y="319"/>
                  </a:cubicBezTo>
                </a:path>
                <a:path w="2022" h="468">
                  <a:moveTo>
                    <a:pt x="1081" y="329"/>
                  </a:moveTo>
                  <a:lnTo>
                    <a:pt x="1106" y="239"/>
                  </a:lnTo>
                  <a:lnTo>
                    <a:pt x="1047" y="239"/>
                  </a:lnTo>
                  <a:lnTo>
                    <a:pt x="1022" y="329"/>
                  </a:lnTo>
                  <a:lnTo>
                    <a:pt x="1081" y="329"/>
                  </a:lnTo>
                  <a:close/>
                  <a:moveTo>
                    <a:pt x="1174" y="234"/>
                  </a:moveTo>
                  <a:lnTo>
                    <a:pt x="1146" y="334"/>
                  </a:lnTo>
                  <a:cubicBezTo>
                    <a:pt x="1143" y="345"/>
                    <a:pt x="1126" y="351"/>
                    <a:pt x="1096" y="351"/>
                  </a:cubicBezTo>
                  <a:lnTo>
                    <a:pt x="991" y="351"/>
                  </a:lnTo>
                  <a:cubicBezTo>
                    <a:pt x="963" y="351"/>
                    <a:pt x="950" y="345"/>
                    <a:pt x="953" y="334"/>
                  </a:cubicBezTo>
                  <a:lnTo>
                    <a:pt x="981" y="234"/>
                  </a:lnTo>
                  <a:cubicBezTo>
                    <a:pt x="985" y="222"/>
                    <a:pt x="1000" y="217"/>
                    <a:pt x="1029" y="217"/>
                  </a:cubicBezTo>
                  <a:lnTo>
                    <a:pt x="1133" y="217"/>
                  </a:lnTo>
                  <a:cubicBezTo>
                    <a:pt x="1164" y="217"/>
                    <a:pt x="1178" y="222"/>
                    <a:pt x="1174" y="234"/>
                  </a:cubicBezTo>
                </a:path>
                <a:path w="2022" h="468">
                  <a:moveTo>
                    <a:pt x="876" y="304"/>
                  </a:moveTo>
                  <a:lnTo>
                    <a:pt x="942" y="304"/>
                  </a:lnTo>
                  <a:lnTo>
                    <a:pt x="933" y="334"/>
                  </a:lnTo>
                  <a:cubicBezTo>
                    <a:pt x="930" y="345"/>
                    <a:pt x="914" y="351"/>
                    <a:pt x="886" y="351"/>
                  </a:cubicBezTo>
                  <a:lnTo>
                    <a:pt x="785" y="351"/>
                  </a:lnTo>
                  <a:cubicBezTo>
                    <a:pt x="757" y="351"/>
                    <a:pt x="744" y="345"/>
                    <a:pt x="747" y="334"/>
                  </a:cubicBezTo>
                  <a:lnTo>
                    <a:pt x="776" y="234"/>
                  </a:lnTo>
                  <a:cubicBezTo>
                    <a:pt x="779" y="222"/>
                    <a:pt x="795" y="217"/>
                    <a:pt x="823" y="217"/>
                  </a:cubicBezTo>
                  <a:lnTo>
                    <a:pt x="924" y="217"/>
                  </a:lnTo>
                  <a:cubicBezTo>
                    <a:pt x="952" y="217"/>
                    <a:pt x="965" y="222"/>
                    <a:pt x="962" y="234"/>
                  </a:cubicBezTo>
                  <a:lnTo>
                    <a:pt x="954" y="259"/>
                  </a:lnTo>
                  <a:lnTo>
                    <a:pt x="889" y="259"/>
                  </a:lnTo>
                  <a:lnTo>
                    <a:pt x="894" y="239"/>
                  </a:lnTo>
                  <a:lnTo>
                    <a:pt x="841" y="239"/>
                  </a:lnTo>
                  <a:lnTo>
                    <a:pt x="816" y="329"/>
                  </a:lnTo>
                  <a:lnTo>
                    <a:pt x="869" y="329"/>
                  </a:lnTo>
                  <a:lnTo>
                    <a:pt x="876" y="304"/>
                  </a:lnTo>
                  <a:close/>
                </a:path>
                <a:path w="2022" h="468">
                  <a:moveTo>
                    <a:pt x="545" y="277"/>
                  </a:moveTo>
                  <a:lnTo>
                    <a:pt x="614" y="277"/>
                  </a:lnTo>
                  <a:lnTo>
                    <a:pt x="600" y="328"/>
                  </a:lnTo>
                  <a:lnTo>
                    <a:pt x="659" y="328"/>
                  </a:lnTo>
                  <a:lnTo>
                    <a:pt x="673" y="279"/>
                  </a:lnTo>
                  <a:lnTo>
                    <a:pt x="576" y="213"/>
                  </a:lnTo>
                  <a:cubicBezTo>
                    <a:pt x="569" y="208"/>
                    <a:pt x="565" y="203"/>
                    <a:pt x="567" y="199"/>
                  </a:cubicBezTo>
                  <a:lnTo>
                    <a:pt x="580" y="153"/>
                  </a:lnTo>
                  <a:cubicBezTo>
                    <a:pt x="581" y="148"/>
                    <a:pt x="586" y="144"/>
                    <a:pt x="595" y="140"/>
                  </a:cubicBezTo>
                  <a:cubicBezTo>
                    <a:pt x="604" y="137"/>
                    <a:pt x="615" y="135"/>
                    <a:pt x="627" y="135"/>
                  </a:cubicBezTo>
                  <a:lnTo>
                    <a:pt x="742" y="135"/>
                  </a:lnTo>
                  <a:cubicBezTo>
                    <a:pt x="755" y="135"/>
                    <a:pt x="765" y="137"/>
                    <a:pt x="771" y="140"/>
                  </a:cubicBezTo>
                  <a:cubicBezTo>
                    <a:pt x="778" y="144"/>
                    <a:pt x="780" y="148"/>
                    <a:pt x="779" y="153"/>
                  </a:cubicBezTo>
                  <a:lnTo>
                    <a:pt x="766" y="197"/>
                  </a:lnTo>
                  <a:lnTo>
                    <a:pt x="697" y="197"/>
                  </a:lnTo>
                  <a:lnTo>
                    <a:pt x="708" y="159"/>
                  </a:lnTo>
                  <a:lnTo>
                    <a:pt x="649" y="159"/>
                  </a:lnTo>
                  <a:lnTo>
                    <a:pt x="638" y="197"/>
                  </a:lnTo>
                  <a:lnTo>
                    <a:pt x="731" y="259"/>
                  </a:lnTo>
                  <a:cubicBezTo>
                    <a:pt x="741" y="266"/>
                    <a:pt x="746" y="272"/>
                    <a:pt x="744" y="277"/>
                  </a:cubicBezTo>
                  <a:lnTo>
                    <a:pt x="728" y="333"/>
                  </a:lnTo>
                  <a:cubicBezTo>
                    <a:pt x="727" y="338"/>
                    <a:pt x="722" y="342"/>
                    <a:pt x="713" y="346"/>
                  </a:cubicBezTo>
                  <a:cubicBezTo>
                    <a:pt x="704" y="349"/>
                    <a:pt x="694" y="351"/>
                    <a:pt x="681" y="351"/>
                  </a:cubicBezTo>
                  <a:lnTo>
                    <a:pt x="566" y="351"/>
                  </a:lnTo>
                  <a:cubicBezTo>
                    <a:pt x="555" y="351"/>
                    <a:pt x="545" y="349"/>
                    <a:pt x="538" y="346"/>
                  </a:cubicBezTo>
                  <a:cubicBezTo>
                    <a:pt x="530" y="343"/>
                    <a:pt x="527" y="339"/>
                    <a:pt x="529" y="333"/>
                  </a:cubicBezTo>
                  <a:lnTo>
                    <a:pt x="545" y="277"/>
                  </a:lnTo>
                  <a:close/>
                </a:path>
                <a:path w="2022" h="468">
                  <a:moveTo>
                    <a:pt x="238" y="386"/>
                  </a:moveTo>
                  <a:lnTo>
                    <a:pt x="260" y="307"/>
                  </a:lnTo>
                  <a:lnTo>
                    <a:pt x="146" y="307"/>
                  </a:lnTo>
                  <a:lnTo>
                    <a:pt x="164" y="233"/>
                  </a:lnTo>
                  <a:lnTo>
                    <a:pt x="279" y="233"/>
                  </a:lnTo>
                  <a:lnTo>
                    <a:pt x="298" y="160"/>
                  </a:lnTo>
                  <a:lnTo>
                    <a:pt x="123" y="160"/>
                  </a:lnTo>
                  <a:lnTo>
                    <a:pt x="94" y="160"/>
                  </a:lnTo>
                  <a:cubicBezTo>
                    <a:pt x="94" y="160"/>
                    <a:pt x="58" y="160"/>
                    <a:pt x="50" y="196"/>
                  </a:cubicBezTo>
                  <a:lnTo>
                    <a:pt x="11" y="352"/>
                  </a:lnTo>
                  <a:cubicBezTo>
                    <a:pt x="11" y="352"/>
                    <a:pt x="-2" y="386"/>
                    <a:pt x="50" y="386"/>
                  </a:cubicBezTo>
                  <a:lnTo>
                    <a:pt x="238" y="386"/>
                  </a:lnTo>
                  <a:close/>
                </a:path>
                <a:path w="2022" h="468">
                  <a:moveTo>
                    <a:pt x="319" y="81"/>
                  </a:moveTo>
                  <a:lnTo>
                    <a:pt x="298" y="160"/>
                  </a:lnTo>
                  <a:lnTo>
                    <a:pt x="418" y="160"/>
                  </a:lnTo>
                  <a:lnTo>
                    <a:pt x="401" y="233"/>
                  </a:lnTo>
                  <a:lnTo>
                    <a:pt x="279" y="233"/>
                  </a:lnTo>
                  <a:lnTo>
                    <a:pt x="260" y="307"/>
                  </a:lnTo>
                  <a:lnTo>
                    <a:pt x="435" y="307"/>
                  </a:lnTo>
                  <a:lnTo>
                    <a:pt x="464" y="307"/>
                  </a:lnTo>
                  <a:cubicBezTo>
                    <a:pt x="464" y="307"/>
                    <a:pt x="500" y="307"/>
                    <a:pt x="508" y="271"/>
                  </a:cubicBezTo>
                  <a:lnTo>
                    <a:pt x="544" y="115"/>
                  </a:lnTo>
                  <a:cubicBezTo>
                    <a:pt x="544" y="115"/>
                    <a:pt x="559" y="81"/>
                    <a:pt x="506" y="81"/>
                  </a:cubicBezTo>
                  <a:lnTo>
                    <a:pt x="319" y="81"/>
                  </a:lnTo>
                  <a:close/>
                </a:path>
                <a:path w="2022" h="468">
                  <a:moveTo>
                    <a:pt x="206" y="81"/>
                  </a:moveTo>
                  <a:lnTo>
                    <a:pt x="220" y="21"/>
                  </a:lnTo>
                  <a:cubicBezTo>
                    <a:pt x="220" y="21"/>
                    <a:pt x="230" y="0"/>
                    <a:pt x="278" y="1"/>
                  </a:cubicBezTo>
                  <a:lnTo>
                    <a:pt x="338" y="1"/>
                  </a:lnTo>
                  <a:lnTo>
                    <a:pt x="319" y="81"/>
                  </a:lnTo>
                  <a:lnTo>
                    <a:pt x="206" y="81"/>
                  </a:lnTo>
                  <a:close/>
                </a:path>
                <a:path w="2022" h="468">
                  <a:moveTo>
                    <a:pt x="359" y="385"/>
                  </a:moveTo>
                  <a:lnTo>
                    <a:pt x="337" y="446"/>
                  </a:lnTo>
                  <a:cubicBezTo>
                    <a:pt x="337" y="446"/>
                    <a:pt x="327" y="468"/>
                    <a:pt x="280" y="466"/>
                  </a:cubicBezTo>
                  <a:lnTo>
                    <a:pt x="220" y="466"/>
                  </a:lnTo>
                  <a:lnTo>
                    <a:pt x="238" y="386"/>
                  </a:lnTo>
                  <a:lnTo>
                    <a:pt x="359" y="38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4" name="textbox 26"/>
          <p:cNvSpPr/>
          <p:nvPr/>
        </p:nvSpPr>
        <p:spPr>
          <a:xfrm>
            <a:off x="3098800" y="233363"/>
            <a:ext cx="4676775" cy="23278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</a:pPr>
            <a:r>
              <a:rPr sz="1500" b="1" kern="0" spc="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Industrial</a:t>
            </a:r>
            <a:r>
              <a:rPr sz="1500" b="1" kern="0" spc="15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 </a:t>
            </a:r>
            <a:r>
              <a:rPr sz="1500" b="1" kern="0" spc="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Ethernet</a:t>
            </a:r>
            <a:r>
              <a:rPr sz="1500" b="1" kern="0" spc="16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 </a:t>
            </a:r>
            <a:r>
              <a:rPr sz="1500" b="1" kern="0" spc="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Switch</a:t>
            </a:r>
            <a:r>
              <a:rPr sz="1500" b="1" kern="0" spc="16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-&gt;</a:t>
            </a:r>
            <a:r>
              <a:rPr lang="en-US" sz="1500" b="1" kern="0" spc="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XPTN-9000-77</a:t>
            </a:r>
            <a:r>
              <a:rPr sz="1500" b="1" kern="0" spc="15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 </a:t>
            </a:r>
            <a:r>
              <a:rPr sz="1500" b="1" kern="0" spc="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Series</a:t>
            </a:r>
            <a:endParaRPr sz="1500" dirty="0">
              <a:latin typeface="Segoe UI" panose="020B0502040204020203"/>
              <a:ea typeface="Segoe UI" panose="020B0502040204020203"/>
              <a:cs typeface="Segoe UI" panose="020B0502040204020203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/>
          <p:nvPr/>
        </p:nvGraphicFramePr>
        <p:xfrm>
          <a:off x="490220" y="839773"/>
          <a:ext cx="6742433" cy="4764405"/>
        </p:xfrm>
        <a:graphic>
          <a:graphicData uri="http://schemas.openxmlformats.org/drawingml/2006/table">
            <a:tbl>
              <a:tblPr/>
              <a:tblGrid>
                <a:gridCol w="176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84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88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7660">
                <a:tc rowSpan="3"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Power Supply</a:t>
                      </a: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ctr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Phoenix terminal, DC redundant input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05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ctr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Input Voltage: DC12-58V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ctr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Input Voltage: DC48-58V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305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ctr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Empty Load Power: &lt;26W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LED Indicators</a:t>
                      </a: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85725" marR="0" lvl="0" indent="0" algn="ctr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PWR, NMC,Link/ACT LED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0040">
                <a:tc rowSpan="4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PoE</a:t>
                      </a: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85725" algn="ctr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__</a:t>
                      </a: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ctr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1-16 ports support PoE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384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5725" marR="0" lvl="0" indent="0" algn="ctr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PoE budget: 386W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004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ctr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IEEE802.3 af/at standard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004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ctr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PIN Sequence: 1,2+/3,6-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1460">
                <a:tc rowSpan="4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Environment</a:t>
                      </a: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ctr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Working Temperature: </a:t>
                      </a: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CIDFont"/>
                          <a:cs typeface="Arial" panose="020B0604020202020204" pitchFamily="34" charset="0"/>
                        </a:rPr>
                        <a:t>–40</a:t>
                      </a: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 ℃</a:t>
                      </a: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CIDFont"/>
                          <a:cs typeface="Arial" panose="020B0604020202020204" pitchFamily="34" charset="0"/>
                        </a:rPr>
                        <a:t> ~ 85℃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146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ctr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Storage Temperature: </a:t>
                      </a: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CIDFont"/>
                          <a:cs typeface="Arial" panose="020B0604020202020204" pitchFamily="34" charset="0"/>
                        </a:rPr>
                        <a:t>–40</a:t>
                      </a: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 ℃</a:t>
                      </a: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CIDFont"/>
                          <a:cs typeface="Arial" panose="020B0604020202020204" pitchFamily="34" charset="0"/>
                        </a:rPr>
                        <a:t> ~ 85</a:t>
                      </a: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℃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146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marR="0" lvl="0" indent="0" algn="ctr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Working Humidity: </a:t>
                      </a: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+mn-ea"/>
                        </a:rPr>
                        <a:t>5%~95% non-condensing</a:t>
                      </a:r>
                      <a:endParaRPr lang="zh-CN" altLang="en-US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845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marR="0" lvl="0" indent="0" algn="ctr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+mn-ea"/>
                        </a:rPr>
                        <a:t>Storage Humidity: 5%~95% non-condensing</a:t>
                      </a:r>
                      <a:endParaRPr lang="zh-CN" altLang="en-US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SIZE(W*D*H)</a:t>
                      </a: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marR="0" lvl="0" indent="0" algn="ctr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143*104*75mm</a:t>
                      </a:r>
                      <a:endParaRPr lang="en-US" altLang="zh-CN" sz="1100" b="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Weight</a:t>
                      </a: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ctr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+mn-ea"/>
                        </a:rPr>
                        <a:t>0.8KG</a:t>
                      </a:r>
                      <a:endParaRPr lang="zh-CN" altLang="en-US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ctr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+mn-ea"/>
                        </a:rPr>
                        <a:t>0.85KG</a:t>
                      </a:r>
                      <a:endParaRPr lang="zh-CN" altLang="en-US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Installation Method</a:t>
                      </a: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marR="0" lvl="0" indent="0" algn="ctr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+mn-ea"/>
                        </a:rPr>
                        <a:t>Din Rail</a:t>
                      </a:r>
                      <a:endParaRPr lang="zh-CN" altLang="en-US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Certificate Compliance</a:t>
                      </a: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marR="0" lvl="0" indent="0" algn="ctr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+mn-ea"/>
                        </a:rPr>
                        <a:t>CE/FCC/RoHS</a:t>
                      </a:r>
                      <a:endParaRPr lang="zh-CN" altLang="en-US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MTBF</a:t>
                      </a: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marR="0" lvl="0" indent="0" algn="ctr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+mn-ea"/>
                        </a:rPr>
                        <a:t>100,000 hours</a:t>
                      </a:r>
                      <a:endParaRPr lang="zh-CN" altLang="en-US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-83820" y="5682615"/>
            <a:ext cx="5080000" cy="68643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457200" indent="0" defTabSz="266700">
              <a:lnSpc>
                <a:spcPts val="3795"/>
              </a:lnSpc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 sz="2000" b="1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| Software Specifications</a:t>
            </a:r>
          </a:p>
          <a:p>
            <a:r>
              <a:rPr lang="en-US" altLang="zh-CN"/>
              <a:t> </a:t>
            </a:r>
          </a:p>
          <a:p>
            <a:r>
              <a:rPr lang="en-US" altLang="zh-CN"/>
              <a:t> </a:t>
            </a:r>
          </a:p>
          <a:p>
            <a:r>
              <a:rPr lang="en-US" altLang="zh-CN"/>
              <a:t> </a:t>
            </a:r>
          </a:p>
        </p:txBody>
      </p:sp>
      <p:graphicFrame>
        <p:nvGraphicFramePr>
          <p:cNvPr id="12" name="表格 11"/>
          <p:cNvGraphicFramePr/>
          <p:nvPr>
            <p:extLst>
              <p:ext uri="{D42A27DB-BD31-4B8C-83A1-F6EECF244321}">
                <p14:modId xmlns:p14="http://schemas.microsoft.com/office/powerpoint/2010/main" val="2082214751"/>
              </p:ext>
            </p:extLst>
          </p:nvPr>
        </p:nvGraphicFramePr>
        <p:xfrm>
          <a:off x="495934" y="6267519"/>
          <a:ext cx="6736709" cy="3442439"/>
        </p:xfrm>
        <a:graphic>
          <a:graphicData uri="http://schemas.openxmlformats.org/drawingml/2006/table">
            <a:tbl>
              <a:tblPr/>
              <a:tblGrid>
                <a:gridCol w="17636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65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865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3592">
                <a:tc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4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Model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solidFill>
                      <a:srgbClr val="1C6597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 kern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XPTN-9000-77-2GX16GT-V</a:t>
                      </a:r>
                      <a:endParaRPr lang="zh-CN" altLang="zh-CN" sz="1400" b="1" kern="120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6597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 kern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XPTN-9000-77-2GX16GP-V</a:t>
                      </a:r>
                      <a:endParaRPr lang="zh-CN" altLang="zh-CN" sz="1400" b="1" kern="120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6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834">
                <a:tc row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VLAN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 dirty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4K </a:t>
                      </a: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IEEE 802.1Q </a:t>
                      </a:r>
                      <a:r>
                        <a:rPr lang="en-US" altLang="zh-CN" sz="1100" b="0" dirty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VLAN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3834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protocol VLAN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3834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GARP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 row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LACP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IEEE 802.3ad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static LACP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3198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dynamic LACP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9725">
                <a:tc rowSpan="3"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STP</a:t>
                      </a: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IEEE 802.1d STP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3834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IEEE 802.1w RSTP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3834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IEEE 802.1s MSTP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3834">
                <a:tc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ERPS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ITUT G.8032 protocol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pSp>
        <p:nvGrpSpPr>
          <p:cNvPr id="8" name="group 6"/>
          <p:cNvGrpSpPr/>
          <p:nvPr/>
        </p:nvGrpSpPr>
        <p:grpSpPr>
          <a:xfrm rot="21600000">
            <a:off x="0" y="9801161"/>
            <a:ext cx="7775447" cy="458723"/>
            <a:chOff x="0" y="0"/>
            <a:chExt cx="7775447" cy="458723"/>
          </a:xfrm>
        </p:grpSpPr>
        <p:pic>
          <p:nvPicPr>
            <p:cNvPr id="64" name="picture 6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7775447" cy="458723"/>
            </a:xfrm>
            <a:prstGeom prst="rect">
              <a:avLst/>
            </a:prstGeom>
          </p:spPr>
        </p:pic>
        <p:sp>
          <p:nvSpPr>
            <p:cNvPr id="66" name="textbox 66"/>
            <p:cNvSpPr/>
            <p:nvPr/>
          </p:nvSpPr>
          <p:spPr>
            <a:xfrm>
              <a:off x="-12700" y="-12700"/>
              <a:ext cx="7800975" cy="5168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067425" algn="l" rtl="0" eaLnBrk="0">
                <a:lnSpc>
                  <a:spcPct val="78000"/>
                </a:lnSpc>
              </a:pPr>
              <a:endParaRPr sz="1400" kern="0" spc="-10" dirty="0">
                <a:solidFill>
                  <a:schemeClr val="bg1"/>
                </a:solidFill>
                <a:latin typeface="Segoe UI" panose="020B0502040204020203"/>
                <a:ea typeface="Segoe UI" panose="020B0502040204020203"/>
                <a:cs typeface="Segoe UI" panose="020B0502040204020203"/>
                <a:hlinkClick r:id="rId3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5959475" y="9875520"/>
            <a:ext cx="1816100" cy="3225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400" u="sng">
                <a:solidFill>
                  <a:schemeClr val="bg1"/>
                </a:solidFill>
                <a:latin typeface="Segoe UI" panose="020B0502040204020203" charset="0"/>
                <a:cs typeface="Segoe UI" panose="020B0502040204020203" charset="0"/>
              </a:rPr>
              <a:t>www.scodeno.com</a:t>
            </a:r>
            <a:endParaRPr sz="1400" u="sng" kern="0" spc="-10" dirty="0">
              <a:solidFill>
                <a:schemeClr val="bg1"/>
              </a:solidFill>
              <a:latin typeface="Segoe UI" panose="020B0502040204020203" charset="0"/>
              <a:ea typeface="Segoe UI" panose="020B0502040204020203"/>
              <a:cs typeface="Segoe UI" panose="020B0502040204020203" charset="0"/>
              <a:hlinkClick r:id="rId3"/>
            </a:endParaRPr>
          </a:p>
          <a:p>
            <a:endParaRPr lang="en-US" altLang="zh-CN" sz="1400" u="sng" kern="0" spc="-10" dirty="0">
              <a:solidFill>
                <a:schemeClr val="bg1"/>
              </a:solidFill>
              <a:latin typeface="Segoe UI" panose="020B0502040204020203" charset="0"/>
              <a:ea typeface="Segoe UI" panose="020B0502040204020203"/>
              <a:cs typeface="Segoe UI" panose="020B0502040204020203" charset="0"/>
              <a:hlinkClick r:id="rId3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0" y="318"/>
            <a:ext cx="7775447" cy="629411"/>
            <a:chOff x="0" y="318"/>
            <a:chExt cx="7775447" cy="629411"/>
          </a:xfrm>
        </p:grpSpPr>
        <p:pic>
          <p:nvPicPr>
            <p:cNvPr id="10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318"/>
              <a:ext cx="7775447" cy="629411"/>
            </a:xfrm>
            <a:prstGeom prst="rect">
              <a:avLst/>
            </a:prstGeom>
          </p:spPr>
        </p:pic>
        <p:sp>
          <p:nvSpPr>
            <p:cNvPr id="28" name="path 28"/>
            <p:cNvSpPr/>
            <p:nvPr/>
          </p:nvSpPr>
          <p:spPr>
            <a:xfrm>
              <a:off x="238592" y="168728"/>
              <a:ext cx="1283986" cy="297417"/>
            </a:xfrm>
            <a:custGeom>
              <a:avLst/>
              <a:gdLst/>
              <a:ahLst/>
              <a:cxnLst/>
              <a:rect l="0" t="0" r="0" b="0"/>
              <a:pathLst>
                <a:path w="2022" h="468">
                  <a:moveTo>
                    <a:pt x="1924" y="329"/>
                  </a:moveTo>
                  <a:lnTo>
                    <a:pt x="1950" y="239"/>
                  </a:lnTo>
                  <a:lnTo>
                    <a:pt x="1901" y="239"/>
                  </a:lnTo>
                  <a:lnTo>
                    <a:pt x="1891" y="239"/>
                  </a:lnTo>
                  <a:lnTo>
                    <a:pt x="1824" y="239"/>
                  </a:lnTo>
                  <a:lnTo>
                    <a:pt x="1825" y="234"/>
                  </a:lnTo>
                  <a:cubicBezTo>
                    <a:pt x="1828" y="222"/>
                    <a:pt x="1844" y="217"/>
                    <a:pt x="1872" y="217"/>
                  </a:cubicBezTo>
                  <a:lnTo>
                    <a:pt x="1977" y="217"/>
                  </a:lnTo>
                  <a:cubicBezTo>
                    <a:pt x="2008" y="217"/>
                    <a:pt x="2022" y="222"/>
                    <a:pt x="2018" y="234"/>
                  </a:cubicBezTo>
                  <a:lnTo>
                    <a:pt x="1990" y="334"/>
                  </a:lnTo>
                  <a:cubicBezTo>
                    <a:pt x="1987" y="345"/>
                    <a:pt x="1970" y="351"/>
                    <a:pt x="1939" y="351"/>
                  </a:cubicBezTo>
                  <a:lnTo>
                    <a:pt x="1835" y="351"/>
                  </a:lnTo>
                  <a:cubicBezTo>
                    <a:pt x="1806" y="351"/>
                    <a:pt x="1794" y="345"/>
                    <a:pt x="1797" y="334"/>
                  </a:cubicBezTo>
                  <a:lnTo>
                    <a:pt x="1818" y="259"/>
                  </a:lnTo>
                  <a:lnTo>
                    <a:pt x="1885" y="259"/>
                  </a:lnTo>
                  <a:lnTo>
                    <a:pt x="1866" y="329"/>
                  </a:lnTo>
                  <a:lnTo>
                    <a:pt x="1924" y="329"/>
                  </a:lnTo>
                  <a:close/>
                </a:path>
                <a:path w="2022" h="468">
                  <a:moveTo>
                    <a:pt x="1472" y="239"/>
                  </a:moveTo>
                  <a:lnTo>
                    <a:pt x="1464" y="268"/>
                  </a:lnTo>
                  <a:lnTo>
                    <a:pt x="1516" y="268"/>
                  </a:lnTo>
                  <a:lnTo>
                    <a:pt x="1524" y="239"/>
                  </a:lnTo>
                  <a:lnTo>
                    <a:pt x="1472" y="239"/>
                  </a:lnTo>
                  <a:close/>
                  <a:moveTo>
                    <a:pt x="1573" y="351"/>
                  </a:moveTo>
                  <a:lnTo>
                    <a:pt x="1580" y="351"/>
                  </a:lnTo>
                  <a:lnTo>
                    <a:pt x="1604" y="351"/>
                  </a:lnTo>
                  <a:lnTo>
                    <a:pt x="1621" y="351"/>
                  </a:lnTo>
                  <a:cubicBezTo>
                    <a:pt x="1643" y="351"/>
                    <a:pt x="1650" y="340"/>
                    <a:pt x="1652" y="334"/>
                  </a:cubicBezTo>
                  <a:lnTo>
                    <a:pt x="1652" y="332"/>
                  </a:lnTo>
                  <a:lnTo>
                    <a:pt x="1678" y="241"/>
                  </a:lnTo>
                  <a:lnTo>
                    <a:pt x="1737" y="241"/>
                  </a:lnTo>
                  <a:lnTo>
                    <a:pt x="1706" y="351"/>
                  </a:lnTo>
                  <a:lnTo>
                    <a:pt x="1773" y="351"/>
                  </a:lnTo>
                  <a:lnTo>
                    <a:pt x="1806" y="232"/>
                  </a:lnTo>
                  <a:cubicBezTo>
                    <a:pt x="1810" y="221"/>
                    <a:pt x="1795" y="215"/>
                    <a:pt x="1764" y="215"/>
                  </a:cubicBezTo>
                  <a:lnTo>
                    <a:pt x="1684" y="220"/>
                  </a:lnTo>
                  <a:lnTo>
                    <a:pt x="1685" y="217"/>
                  </a:lnTo>
                  <a:lnTo>
                    <a:pt x="1618" y="217"/>
                  </a:lnTo>
                  <a:lnTo>
                    <a:pt x="1586" y="329"/>
                  </a:lnTo>
                  <a:lnTo>
                    <a:pt x="1585" y="329"/>
                  </a:lnTo>
                  <a:lnTo>
                    <a:pt x="1557" y="329"/>
                  </a:lnTo>
                  <a:lnTo>
                    <a:pt x="1496" y="329"/>
                  </a:lnTo>
                  <a:lnTo>
                    <a:pt x="1496" y="329"/>
                  </a:lnTo>
                  <a:lnTo>
                    <a:pt x="1447" y="329"/>
                  </a:lnTo>
                  <a:lnTo>
                    <a:pt x="1458" y="289"/>
                  </a:lnTo>
                  <a:lnTo>
                    <a:pt x="1562" y="289"/>
                  </a:lnTo>
                  <a:lnTo>
                    <a:pt x="1579" y="283"/>
                  </a:lnTo>
                  <a:lnTo>
                    <a:pt x="1593" y="234"/>
                  </a:lnTo>
                  <a:cubicBezTo>
                    <a:pt x="1596" y="222"/>
                    <a:pt x="1584" y="217"/>
                    <a:pt x="1555" y="217"/>
                  </a:cubicBezTo>
                  <a:lnTo>
                    <a:pt x="1454" y="217"/>
                  </a:lnTo>
                  <a:cubicBezTo>
                    <a:pt x="1425" y="217"/>
                    <a:pt x="1409" y="222"/>
                    <a:pt x="1406" y="234"/>
                  </a:cubicBezTo>
                  <a:lnTo>
                    <a:pt x="1378" y="334"/>
                  </a:lnTo>
                  <a:cubicBezTo>
                    <a:pt x="1375" y="345"/>
                    <a:pt x="1388" y="351"/>
                    <a:pt x="1416" y="351"/>
                  </a:cubicBezTo>
                  <a:lnTo>
                    <a:pt x="1557" y="351"/>
                  </a:lnTo>
                  <a:lnTo>
                    <a:pt x="1573" y="351"/>
                  </a:lnTo>
                  <a:lnTo>
                    <a:pt x="1573" y="351"/>
                  </a:lnTo>
                  <a:close/>
                </a:path>
                <a:path w="2022" h="468">
                  <a:moveTo>
                    <a:pt x="1293" y="328"/>
                  </a:moveTo>
                  <a:lnTo>
                    <a:pt x="1318" y="239"/>
                  </a:lnTo>
                  <a:lnTo>
                    <a:pt x="1298" y="239"/>
                  </a:lnTo>
                  <a:cubicBezTo>
                    <a:pt x="1284" y="239"/>
                    <a:pt x="1273" y="241"/>
                    <a:pt x="1266" y="244"/>
                  </a:cubicBezTo>
                  <a:cubicBezTo>
                    <a:pt x="1260" y="246"/>
                    <a:pt x="1256" y="250"/>
                    <a:pt x="1255" y="256"/>
                  </a:cubicBezTo>
                  <a:lnTo>
                    <a:pt x="1239" y="311"/>
                  </a:lnTo>
                  <a:cubicBezTo>
                    <a:pt x="1236" y="322"/>
                    <a:pt x="1248" y="328"/>
                    <a:pt x="1274" y="328"/>
                  </a:cubicBezTo>
                  <a:lnTo>
                    <a:pt x="1293" y="328"/>
                  </a:lnTo>
                  <a:close/>
                  <a:moveTo>
                    <a:pt x="1170" y="319"/>
                  </a:moveTo>
                  <a:lnTo>
                    <a:pt x="1190" y="248"/>
                  </a:lnTo>
                  <a:cubicBezTo>
                    <a:pt x="1192" y="239"/>
                    <a:pt x="1201" y="232"/>
                    <a:pt x="1215" y="226"/>
                  </a:cubicBezTo>
                  <a:cubicBezTo>
                    <a:pt x="1231" y="220"/>
                    <a:pt x="1250" y="217"/>
                    <a:pt x="1274" y="217"/>
                  </a:cubicBezTo>
                  <a:lnTo>
                    <a:pt x="1324" y="217"/>
                  </a:lnTo>
                  <a:lnTo>
                    <a:pt x="1347" y="135"/>
                  </a:lnTo>
                  <a:lnTo>
                    <a:pt x="1415" y="135"/>
                  </a:lnTo>
                  <a:lnTo>
                    <a:pt x="1354" y="351"/>
                  </a:lnTo>
                  <a:lnTo>
                    <a:pt x="1287" y="351"/>
                  </a:lnTo>
                  <a:lnTo>
                    <a:pt x="1288" y="348"/>
                  </a:lnTo>
                  <a:lnTo>
                    <a:pt x="1234" y="352"/>
                  </a:lnTo>
                  <a:cubicBezTo>
                    <a:pt x="1210" y="352"/>
                    <a:pt x="1193" y="349"/>
                    <a:pt x="1181" y="342"/>
                  </a:cubicBezTo>
                  <a:cubicBezTo>
                    <a:pt x="1171" y="336"/>
                    <a:pt x="1167" y="328"/>
                    <a:pt x="1170" y="319"/>
                  </a:cubicBezTo>
                </a:path>
                <a:path w="2022" h="468">
                  <a:moveTo>
                    <a:pt x="1081" y="329"/>
                  </a:moveTo>
                  <a:lnTo>
                    <a:pt x="1106" y="239"/>
                  </a:lnTo>
                  <a:lnTo>
                    <a:pt x="1047" y="239"/>
                  </a:lnTo>
                  <a:lnTo>
                    <a:pt x="1022" y="329"/>
                  </a:lnTo>
                  <a:lnTo>
                    <a:pt x="1081" y="329"/>
                  </a:lnTo>
                  <a:close/>
                  <a:moveTo>
                    <a:pt x="1174" y="234"/>
                  </a:moveTo>
                  <a:lnTo>
                    <a:pt x="1146" y="334"/>
                  </a:lnTo>
                  <a:cubicBezTo>
                    <a:pt x="1143" y="345"/>
                    <a:pt x="1126" y="351"/>
                    <a:pt x="1096" y="351"/>
                  </a:cubicBezTo>
                  <a:lnTo>
                    <a:pt x="991" y="351"/>
                  </a:lnTo>
                  <a:cubicBezTo>
                    <a:pt x="963" y="351"/>
                    <a:pt x="950" y="345"/>
                    <a:pt x="953" y="334"/>
                  </a:cubicBezTo>
                  <a:lnTo>
                    <a:pt x="981" y="234"/>
                  </a:lnTo>
                  <a:cubicBezTo>
                    <a:pt x="985" y="222"/>
                    <a:pt x="1000" y="217"/>
                    <a:pt x="1029" y="217"/>
                  </a:cubicBezTo>
                  <a:lnTo>
                    <a:pt x="1133" y="217"/>
                  </a:lnTo>
                  <a:cubicBezTo>
                    <a:pt x="1164" y="217"/>
                    <a:pt x="1178" y="222"/>
                    <a:pt x="1174" y="234"/>
                  </a:cubicBezTo>
                </a:path>
                <a:path w="2022" h="468">
                  <a:moveTo>
                    <a:pt x="876" y="304"/>
                  </a:moveTo>
                  <a:lnTo>
                    <a:pt x="942" y="304"/>
                  </a:lnTo>
                  <a:lnTo>
                    <a:pt x="933" y="334"/>
                  </a:lnTo>
                  <a:cubicBezTo>
                    <a:pt x="930" y="345"/>
                    <a:pt x="914" y="351"/>
                    <a:pt x="886" y="351"/>
                  </a:cubicBezTo>
                  <a:lnTo>
                    <a:pt x="785" y="351"/>
                  </a:lnTo>
                  <a:cubicBezTo>
                    <a:pt x="757" y="351"/>
                    <a:pt x="744" y="345"/>
                    <a:pt x="747" y="334"/>
                  </a:cubicBezTo>
                  <a:lnTo>
                    <a:pt x="776" y="234"/>
                  </a:lnTo>
                  <a:cubicBezTo>
                    <a:pt x="779" y="222"/>
                    <a:pt x="795" y="217"/>
                    <a:pt x="823" y="217"/>
                  </a:cubicBezTo>
                  <a:lnTo>
                    <a:pt x="924" y="217"/>
                  </a:lnTo>
                  <a:cubicBezTo>
                    <a:pt x="952" y="217"/>
                    <a:pt x="965" y="222"/>
                    <a:pt x="962" y="234"/>
                  </a:cubicBezTo>
                  <a:lnTo>
                    <a:pt x="954" y="259"/>
                  </a:lnTo>
                  <a:lnTo>
                    <a:pt x="889" y="259"/>
                  </a:lnTo>
                  <a:lnTo>
                    <a:pt x="894" y="239"/>
                  </a:lnTo>
                  <a:lnTo>
                    <a:pt x="841" y="239"/>
                  </a:lnTo>
                  <a:lnTo>
                    <a:pt x="816" y="329"/>
                  </a:lnTo>
                  <a:lnTo>
                    <a:pt x="869" y="329"/>
                  </a:lnTo>
                  <a:lnTo>
                    <a:pt x="876" y="304"/>
                  </a:lnTo>
                  <a:close/>
                </a:path>
                <a:path w="2022" h="468">
                  <a:moveTo>
                    <a:pt x="545" y="277"/>
                  </a:moveTo>
                  <a:lnTo>
                    <a:pt x="614" y="277"/>
                  </a:lnTo>
                  <a:lnTo>
                    <a:pt x="600" y="328"/>
                  </a:lnTo>
                  <a:lnTo>
                    <a:pt x="659" y="328"/>
                  </a:lnTo>
                  <a:lnTo>
                    <a:pt x="673" y="279"/>
                  </a:lnTo>
                  <a:lnTo>
                    <a:pt x="576" y="213"/>
                  </a:lnTo>
                  <a:cubicBezTo>
                    <a:pt x="569" y="208"/>
                    <a:pt x="565" y="203"/>
                    <a:pt x="567" y="199"/>
                  </a:cubicBezTo>
                  <a:lnTo>
                    <a:pt x="580" y="153"/>
                  </a:lnTo>
                  <a:cubicBezTo>
                    <a:pt x="581" y="148"/>
                    <a:pt x="586" y="144"/>
                    <a:pt x="595" y="140"/>
                  </a:cubicBezTo>
                  <a:cubicBezTo>
                    <a:pt x="604" y="137"/>
                    <a:pt x="615" y="135"/>
                    <a:pt x="627" y="135"/>
                  </a:cubicBezTo>
                  <a:lnTo>
                    <a:pt x="742" y="135"/>
                  </a:lnTo>
                  <a:cubicBezTo>
                    <a:pt x="755" y="135"/>
                    <a:pt x="765" y="137"/>
                    <a:pt x="771" y="140"/>
                  </a:cubicBezTo>
                  <a:cubicBezTo>
                    <a:pt x="778" y="144"/>
                    <a:pt x="780" y="148"/>
                    <a:pt x="779" y="153"/>
                  </a:cubicBezTo>
                  <a:lnTo>
                    <a:pt x="766" y="197"/>
                  </a:lnTo>
                  <a:lnTo>
                    <a:pt x="697" y="197"/>
                  </a:lnTo>
                  <a:lnTo>
                    <a:pt x="708" y="159"/>
                  </a:lnTo>
                  <a:lnTo>
                    <a:pt x="649" y="159"/>
                  </a:lnTo>
                  <a:lnTo>
                    <a:pt x="638" y="197"/>
                  </a:lnTo>
                  <a:lnTo>
                    <a:pt x="731" y="259"/>
                  </a:lnTo>
                  <a:cubicBezTo>
                    <a:pt x="741" y="266"/>
                    <a:pt x="746" y="272"/>
                    <a:pt x="744" y="277"/>
                  </a:cubicBezTo>
                  <a:lnTo>
                    <a:pt x="728" y="333"/>
                  </a:lnTo>
                  <a:cubicBezTo>
                    <a:pt x="727" y="338"/>
                    <a:pt x="722" y="342"/>
                    <a:pt x="713" y="346"/>
                  </a:cubicBezTo>
                  <a:cubicBezTo>
                    <a:pt x="704" y="349"/>
                    <a:pt x="694" y="351"/>
                    <a:pt x="681" y="351"/>
                  </a:cubicBezTo>
                  <a:lnTo>
                    <a:pt x="566" y="351"/>
                  </a:lnTo>
                  <a:cubicBezTo>
                    <a:pt x="555" y="351"/>
                    <a:pt x="545" y="349"/>
                    <a:pt x="538" y="346"/>
                  </a:cubicBezTo>
                  <a:cubicBezTo>
                    <a:pt x="530" y="343"/>
                    <a:pt x="527" y="339"/>
                    <a:pt x="529" y="333"/>
                  </a:cubicBezTo>
                  <a:lnTo>
                    <a:pt x="545" y="277"/>
                  </a:lnTo>
                  <a:close/>
                </a:path>
                <a:path w="2022" h="468">
                  <a:moveTo>
                    <a:pt x="238" y="386"/>
                  </a:moveTo>
                  <a:lnTo>
                    <a:pt x="260" y="307"/>
                  </a:lnTo>
                  <a:lnTo>
                    <a:pt x="146" y="307"/>
                  </a:lnTo>
                  <a:lnTo>
                    <a:pt x="164" y="233"/>
                  </a:lnTo>
                  <a:lnTo>
                    <a:pt x="279" y="233"/>
                  </a:lnTo>
                  <a:lnTo>
                    <a:pt x="298" y="160"/>
                  </a:lnTo>
                  <a:lnTo>
                    <a:pt x="123" y="160"/>
                  </a:lnTo>
                  <a:lnTo>
                    <a:pt x="94" y="160"/>
                  </a:lnTo>
                  <a:cubicBezTo>
                    <a:pt x="94" y="160"/>
                    <a:pt x="58" y="160"/>
                    <a:pt x="50" y="196"/>
                  </a:cubicBezTo>
                  <a:lnTo>
                    <a:pt x="11" y="352"/>
                  </a:lnTo>
                  <a:cubicBezTo>
                    <a:pt x="11" y="352"/>
                    <a:pt x="-2" y="386"/>
                    <a:pt x="50" y="386"/>
                  </a:cubicBezTo>
                  <a:lnTo>
                    <a:pt x="238" y="386"/>
                  </a:lnTo>
                  <a:close/>
                </a:path>
                <a:path w="2022" h="468">
                  <a:moveTo>
                    <a:pt x="319" y="81"/>
                  </a:moveTo>
                  <a:lnTo>
                    <a:pt x="298" y="160"/>
                  </a:lnTo>
                  <a:lnTo>
                    <a:pt x="418" y="160"/>
                  </a:lnTo>
                  <a:lnTo>
                    <a:pt x="401" y="233"/>
                  </a:lnTo>
                  <a:lnTo>
                    <a:pt x="279" y="233"/>
                  </a:lnTo>
                  <a:lnTo>
                    <a:pt x="260" y="307"/>
                  </a:lnTo>
                  <a:lnTo>
                    <a:pt x="435" y="307"/>
                  </a:lnTo>
                  <a:lnTo>
                    <a:pt x="464" y="307"/>
                  </a:lnTo>
                  <a:cubicBezTo>
                    <a:pt x="464" y="307"/>
                    <a:pt x="500" y="307"/>
                    <a:pt x="508" y="271"/>
                  </a:cubicBezTo>
                  <a:lnTo>
                    <a:pt x="544" y="115"/>
                  </a:lnTo>
                  <a:cubicBezTo>
                    <a:pt x="544" y="115"/>
                    <a:pt x="559" y="81"/>
                    <a:pt x="506" y="81"/>
                  </a:cubicBezTo>
                  <a:lnTo>
                    <a:pt x="319" y="81"/>
                  </a:lnTo>
                  <a:close/>
                </a:path>
                <a:path w="2022" h="468">
                  <a:moveTo>
                    <a:pt x="206" y="81"/>
                  </a:moveTo>
                  <a:lnTo>
                    <a:pt x="220" y="21"/>
                  </a:lnTo>
                  <a:cubicBezTo>
                    <a:pt x="220" y="21"/>
                    <a:pt x="230" y="0"/>
                    <a:pt x="278" y="1"/>
                  </a:cubicBezTo>
                  <a:lnTo>
                    <a:pt x="338" y="1"/>
                  </a:lnTo>
                  <a:lnTo>
                    <a:pt x="319" y="81"/>
                  </a:lnTo>
                  <a:lnTo>
                    <a:pt x="206" y="81"/>
                  </a:lnTo>
                  <a:close/>
                </a:path>
                <a:path w="2022" h="468">
                  <a:moveTo>
                    <a:pt x="359" y="385"/>
                  </a:moveTo>
                  <a:lnTo>
                    <a:pt x="337" y="446"/>
                  </a:lnTo>
                  <a:cubicBezTo>
                    <a:pt x="337" y="446"/>
                    <a:pt x="327" y="468"/>
                    <a:pt x="280" y="466"/>
                  </a:cubicBezTo>
                  <a:lnTo>
                    <a:pt x="220" y="466"/>
                  </a:lnTo>
                  <a:lnTo>
                    <a:pt x="238" y="386"/>
                  </a:lnTo>
                  <a:lnTo>
                    <a:pt x="359" y="38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2" name="textbox 26"/>
          <p:cNvSpPr/>
          <p:nvPr/>
        </p:nvSpPr>
        <p:spPr>
          <a:xfrm>
            <a:off x="3098800" y="233363"/>
            <a:ext cx="4676775" cy="23278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</a:pPr>
            <a:r>
              <a:rPr sz="1500" b="1" kern="0" spc="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Industrial</a:t>
            </a:r>
            <a:r>
              <a:rPr sz="1500" b="1" kern="0" spc="15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 </a:t>
            </a:r>
            <a:r>
              <a:rPr sz="1500" b="1" kern="0" spc="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Ethernet</a:t>
            </a:r>
            <a:r>
              <a:rPr sz="1500" b="1" kern="0" spc="16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 </a:t>
            </a:r>
            <a:r>
              <a:rPr sz="1500" b="1" kern="0" spc="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Switch</a:t>
            </a:r>
            <a:r>
              <a:rPr sz="1500" b="1" kern="0" spc="16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-&gt;</a:t>
            </a:r>
            <a:r>
              <a:rPr lang="en-US" sz="1500" b="1" kern="0" spc="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XPTN-9000-77</a:t>
            </a:r>
            <a:r>
              <a:rPr sz="1500" b="1" kern="0" spc="15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 </a:t>
            </a:r>
            <a:r>
              <a:rPr sz="1500" b="1" kern="0" spc="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Series</a:t>
            </a:r>
            <a:endParaRPr sz="1500" dirty="0">
              <a:latin typeface="Segoe UI" panose="020B0502040204020203"/>
              <a:ea typeface="Segoe UI" panose="020B0502040204020203"/>
              <a:cs typeface="Segoe UI" panose="020B0502040204020203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318"/>
            <a:ext cx="7775447" cy="629411"/>
            <a:chOff x="0" y="318"/>
            <a:chExt cx="7775447" cy="629411"/>
          </a:xfrm>
        </p:grpSpPr>
        <p:pic>
          <p:nvPicPr>
            <p:cNvPr id="3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318"/>
              <a:ext cx="7775447" cy="629411"/>
            </a:xfrm>
            <a:prstGeom prst="rect">
              <a:avLst/>
            </a:prstGeom>
          </p:spPr>
        </p:pic>
        <p:sp>
          <p:nvSpPr>
            <p:cNvPr id="11" name="path 28"/>
            <p:cNvSpPr/>
            <p:nvPr/>
          </p:nvSpPr>
          <p:spPr>
            <a:xfrm>
              <a:off x="238592" y="168728"/>
              <a:ext cx="1283986" cy="297417"/>
            </a:xfrm>
            <a:custGeom>
              <a:avLst/>
              <a:gdLst/>
              <a:ahLst/>
              <a:cxnLst/>
              <a:rect l="0" t="0" r="0" b="0"/>
              <a:pathLst>
                <a:path w="2022" h="468">
                  <a:moveTo>
                    <a:pt x="1924" y="329"/>
                  </a:moveTo>
                  <a:lnTo>
                    <a:pt x="1950" y="239"/>
                  </a:lnTo>
                  <a:lnTo>
                    <a:pt x="1901" y="239"/>
                  </a:lnTo>
                  <a:lnTo>
                    <a:pt x="1891" y="239"/>
                  </a:lnTo>
                  <a:lnTo>
                    <a:pt x="1824" y="239"/>
                  </a:lnTo>
                  <a:lnTo>
                    <a:pt x="1825" y="234"/>
                  </a:lnTo>
                  <a:cubicBezTo>
                    <a:pt x="1828" y="222"/>
                    <a:pt x="1844" y="217"/>
                    <a:pt x="1872" y="217"/>
                  </a:cubicBezTo>
                  <a:lnTo>
                    <a:pt x="1977" y="217"/>
                  </a:lnTo>
                  <a:cubicBezTo>
                    <a:pt x="2008" y="217"/>
                    <a:pt x="2022" y="222"/>
                    <a:pt x="2018" y="234"/>
                  </a:cubicBezTo>
                  <a:lnTo>
                    <a:pt x="1990" y="334"/>
                  </a:lnTo>
                  <a:cubicBezTo>
                    <a:pt x="1987" y="345"/>
                    <a:pt x="1970" y="351"/>
                    <a:pt x="1939" y="351"/>
                  </a:cubicBezTo>
                  <a:lnTo>
                    <a:pt x="1835" y="351"/>
                  </a:lnTo>
                  <a:cubicBezTo>
                    <a:pt x="1806" y="351"/>
                    <a:pt x="1794" y="345"/>
                    <a:pt x="1797" y="334"/>
                  </a:cubicBezTo>
                  <a:lnTo>
                    <a:pt x="1818" y="259"/>
                  </a:lnTo>
                  <a:lnTo>
                    <a:pt x="1885" y="259"/>
                  </a:lnTo>
                  <a:lnTo>
                    <a:pt x="1866" y="329"/>
                  </a:lnTo>
                  <a:lnTo>
                    <a:pt x="1924" y="329"/>
                  </a:lnTo>
                  <a:close/>
                </a:path>
                <a:path w="2022" h="468">
                  <a:moveTo>
                    <a:pt x="1472" y="239"/>
                  </a:moveTo>
                  <a:lnTo>
                    <a:pt x="1464" y="268"/>
                  </a:lnTo>
                  <a:lnTo>
                    <a:pt x="1516" y="268"/>
                  </a:lnTo>
                  <a:lnTo>
                    <a:pt x="1524" y="239"/>
                  </a:lnTo>
                  <a:lnTo>
                    <a:pt x="1472" y="239"/>
                  </a:lnTo>
                  <a:close/>
                  <a:moveTo>
                    <a:pt x="1573" y="351"/>
                  </a:moveTo>
                  <a:lnTo>
                    <a:pt x="1580" y="351"/>
                  </a:lnTo>
                  <a:lnTo>
                    <a:pt x="1604" y="351"/>
                  </a:lnTo>
                  <a:lnTo>
                    <a:pt x="1621" y="351"/>
                  </a:lnTo>
                  <a:cubicBezTo>
                    <a:pt x="1643" y="351"/>
                    <a:pt x="1650" y="340"/>
                    <a:pt x="1652" y="334"/>
                  </a:cubicBezTo>
                  <a:lnTo>
                    <a:pt x="1652" y="332"/>
                  </a:lnTo>
                  <a:lnTo>
                    <a:pt x="1678" y="241"/>
                  </a:lnTo>
                  <a:lnTo>
                    <a:pt x="1737" y="241"/>
                  </a:lnTo>
                  <a:lnTo>
                    <a:pt x="1706" y="351"/>
                  </a:lnTo>
                  <a:lnTo>
                    <a:pt x="1773" y="351"/>
                  </a:lnTo>
                  <a:lnTo>
                    <a:pt x="1806" y="232"/>
                  </a:lnTo>
                  <a:cubicBezTo>
                    <a:pt x="1810" y="221"/>
                    <a:pt x="1795" y="215"/>
                    <a:pt x="1764" y="215"/>
                  </a:cubicBezTo>
                  <a:lnTo>
                    <a:pt x="1684" y="220"/>
                  </a:lnTo>
                  <a:lnTo>
                    <a:pt x="1685" y="217"/>
                  </a:lnTo>
                  <a:lnTo>
                    <a:pt x="1618" y="217"/>
                  </a:lnTo>
                  <a:lnTo>
                    <a:pt x="1586" y="329"/>
                  </a:lnTo>
                  <a:lnTo>
                    <a:pt x="1585" y="329"/>
                  </a:lnTo>
                  <a:lnTo>
                    <a:pt x="1557" y="329"/>
                  </a:lnTo>
                  <a:lnTo>
                    <a:pt x="1496" y="329"/>
                  </a:lnTo>
                  <a:lnTo>
                    <a:pt x="1496" y="329"/>
                  </a:lnTo>
                  <a:lnTo>
                    <a:pt x="1447" y="329"/>
                  </a:lnTo>
                  <a:lnTo>
                    <a:pt x="1458" y="289"/>
                  </a:lnTo>
                  <a:lnTo>
                    <a:pt x="1562" y="289"/>
                  </a:lnTo>
                  <a:lnTo>
                    <a:pt x="1579" y="283"/>
                  </a:lnTo>
                  <a:lnTo>
                    <a:pt x="1593" y="234"/>
                  </a:lnTo>
                  <a:cubicBezTo>
                    <a:pt x="1596" y="222"/>
                    <a:pt x="1584" y="217"/>
                    <a:pt x="1555" y="217"/>
                  </a:cubicBezTo>
                  <a:lnTo>
                    <a:pt x="1454" y="217"/>
                  </a:lnTo>
                  <a:cubicBezTo>
                    <a:pt x="1425" y="217"/>
                    <a:pt x="1409" y="222"/>
                    <a:pt x="1406" y="234"/>
                  </a:cubicBezTo>
                  <a:lnTo>
                    <a:pt x="1378" y="334"/>
                  </a:lnTo>
                  <a:cubicBezTo>
                    <a:pt x="1375" y="345"/>
                    <a:pt x="1388" y="351"/>
                    <a:pt x="1416" y="351"/>
                  </a:cubicBezTo>
                  <a:lnTo>
                    <a:pt x="1557" y="351"/>
                  </a:lnTo>
                  <a:lnTo>
                    <a:pt x="1573" y="351"/>
                  </a:lnTo>
                  <a:lnTo>
                    <a:pt x="1573" y="351"/>
                  </a:lnTo>
                  <a:close/>
                </a:path>
                <a:path w="2022" h="468">
                  <a:moveTo>
                    <a:pt x="1293" y="328"/>
                  </a:moveTo>
                  <a:lnTo>
                    <a:pt x="1318" y="239"/>
                  </a:lnTo>
                  <a:lnTo>
                    <a:pt x="1298" y="239"/>
                  </a:lnTo>
                  <a:cubicBezTo>
                    <a:pt x="1284" y="239"/>
                    <a:pt x="1273" y="241"/>
                    <a:pt x="1266" y="244"/>
                  </a:cubicBezTo>
                  <a:cubicBezTo>
                    <a:pt x="1260" y="246"/>
                    <a:pt x="1256" y="250"/>
                    <a:pt x="1255" y="256"/>
                  </a:cubicBezTo>
                  <a:lnTo>
                    <a:pt x="1239" y="311"/>
                  </a:lnTo>
                  <a:cubicBezTo>
                    <a:pt x="1236" y="322"/>
                    <a:pt x="1248" y="328"/>
                    <a:pt x="1274" y="328"/>
                  </a:cubicBezTo>
                  <a:lnTo>
                    <a:pt x="1293" y="328"/>
                  </a:lnTo>
                  <a:close/>
                  <a:moveTo>
                    <a:pt x="1170" y="319"/>
                  </a:moveTo>
                  <a:lnTo>
                    <a:pt x="1190" y="248"/>
                  </a:lnTo>
                  <a:cubicBezTo>
                    <a:pt x="1192" y="239"/>
                    <a:pt x="1201" y="232"/>
                    <a:pt x="1215" y="226"/>
                  </a:cubicBezTo>
                  <a:cubicBezTo>
                    <a:pt x="1231" y="220"/>
                    <a:pt x="1250" y="217"/>
                    <a:pt x="1274" y="217"/>
                  </a:cubicBezTo>
                  <a:lnTo>
                    <a:pt x="1324" y="217"/>
                  </a:lnTo>
                  <a:lnTo>
                    <a:pt x="1347" y="135"/>
                  </a:lnTo>
                  <a:lnTo>
                    <a:pt x="1415" y="135"/>
                  </a:lnTo>
                  <a:lnTo>
                    <a:pt x="1354" y="351"/>
                  </a:lnTo>
                  <a:lnTo>
                    <a:pt x="1287" y="351"/>
                  </a:lnTo>
                  <a:lnTo>
                    <a:pt x="1288" y="348"/>
                  </a:lnTo>
                  <a:lnTo>
                    <a:pt x="1234" y="352"/>
                  </a:lnTo>
                  <a:cubicBezTo>
                    <a:pt x="1210" y="352"/>
                    <a:pt x="1193" y="349"/>
                    <a:pt x="1181" y="342"/>
                  </a:cubicBezTo>
                  <a:cubicBezTo>
                    <a:pt x="1171" y="336"/>
                    <a:pt x="1167" y="328"/>
                    <a:pt x="1170" y="319"/>
                  </a:cubicBezTo>
                </a:path>
                <a:path w="2022" h="468">
                  <a:moveTo>
                    <a:pt x="1081" y="329"/>
                  </a:moveTo>
                  <a:lnTo>
                    <a:pt x="1106" y="239"/>
                  </a:lnTo>
                  <a:lnTo>
                    <a:pt x="1047" y="239"/>
                  </a:lnTo>
                  <a:lnTo>
                    <a:pt x="1022" y="329"/>
                  </a:lnTo>
                  <a:lnTo>
                    <a:pt x="1081" y="329"/>
                  </a:lnTo>
                  <a:close/>
                  <a:moveTo>
                    <a:pt x="1174" y="234"/>
                  </a:moveTo>
                  <a:lnTo>
                    <a:pt x="1146" y="334"/>
                  </a:lnTo>
                  <a:cubicBezTo>
                    <a:pt x="1143" y="345"/>
                    <a:pt x="1126" y="351"/>
                    <a:pt x="1096" y="351"/>
                  </a:cubicBezTo>
                  <a:lnTo>
                    <a:pt x="991" y="351"/>
                  </a:lnTo>
                  <a:cubicBezTo>
                    <a:pt x="963" y="351"/>
                    <a:pt x="950" y="345"/>
                    <a:pt x="953" y="334"/>
                  </a:cubicBezTo>
                  <a:lnTo>
                    <a:pt x="981" y="234"/>
                  </a:lnTo>
                  <a:cubicBezTo>
                    <a:pt x="985" y="222"/>
                    <a:pt x="1000" y="217"/>
                    <a:pt x="1029" y="217"/>
                  </a:cubicBezTo>
                  <a:lnTo>
                    <a:pt x="1133" y="217"/>
                  </a:lnTo>
                  <a:cubicBezTo>
                    <a:pt x="1164" y="217"/>
                    <a:pt x="1178" y="222"/>
                    <a:pt x="1174" y="234"/>
                  </a:cubicBezTo>
                </a:path>
                <a:path w="2022" h="468">
                  <a:moveTo>
                    <a:pt x="876" y="304"/>
                  </a:moveTo>
                  <a:lnTo>
                    <a:pt x="942" y="304"/>
                  </a:lnTo>
                  <a:lnTo>
                    <a:pt x="933" y="334"/>
                  </a:lnTo>
                  <a:cubicBezTo>
                    <a:pt x="930" y="345"/>
                    <a:pt x="914" y="351"/>
                    <a:pt x="886" y="351"/>
                  </a:cubicBezTo>
                  <a:lnTo>
                    <a:pt x="785" y="351"/>
                  </a:lnTo>
                  <a:cubicBezTo>
                    <a:pt x="757" y="351"/>
                    <a:pt x="744" y="345"/>
                    <a:pt x="747" y="334"/>
                  </a:cubicBezTo>
                  <a:lnTo>
                    <a:pt x="776" y="234"/>
                  </a:lnTo>
                  <a:cubicBezTo>
                    <a:pt x="779" y="222"/>
                    <a:pt x="795" y="217"/>
                    <a:pt x="823" y="217"/>
                  </a:cubicBezTo>
                  <a:lnTo>
                    <a:pt x="924" y="217"/>
                  </a:lnTo>
                  <a:cubicBezTo>
                    <a:pt x="952" y="217"/>
                    <a:pt x="965" y="222"/>
                    <a:pt x="962" y="234"/>
                  </a:cubicBezTo>
                  <a:lnTo>
                    <a:pt x="954" y="259"/>
                  </a:lnTo>
                  <a:lnTo>
                    <a:pt x="889" y="259"/>
                  </a:lnTo>
                  <a:lnTo>
                    <a:pt x="894" y="239"/>
                  </a:lnTo>
                  <a:lnTo>
                    <a:pt x="841" y="239"/>
                  </a:lnTo>
                  <a:lnTo>
                    <a:pt x="816" y="329"/>
                  </a:lnTo>
                  <a:lnTo>
                    <a:pt x="869" y="329"/>
                  </a:lnTo>
                  <a:lnTo>
                    <a:pt x="876" y="304"/>
                  </a:lnTo>
                  <a:close/>
                </a:path>
                <a:path w="2022" h="468">
                  <a:moveTo>
                    <a:pt x="545" y="277"/>
                  </a:moveTo>
                  <a:lnTo>
                    <a:pt x="614" y="277"/>
                  </a:lnTo>
                  <a:lnTo>
                    <a:pt x="600" y="328"/>
                  </a:lnTo>
                  <a:lnTo>
                    <a:pt x="659" y="328"/>
                  </a:lnTo>
                  <a:lnTo>
                    <a:pt x="673" y="279"/>
                  </a:lnTo>
                  <a:lnTo>
                    <a:pt x="576" y="213"/>
                  </a:lnTo>
                  <a:cubicBezTo>
                    <a:pt x="569" y="208"/>
                    <a:pt x="565" y="203"/>
                    <a:pt x="567" y="199"/>
                  </a:cubicBezTo>
                  <a:lnTo>
                    <a:pt x="580" y="153"/>
                  </a:lnTo>
                  <a:cubicBezTo>
                    <a:pt x="581" y="148"/>
                    <a:pt x="586" y="144"/>
                    <a:pt x="595" y="140"/>
                  </a:cubicBezTo>
                  <a:cubicBezTo>
                    <a:pt x="604" y="137"/>
                    <a:pt x="615" y="135"/>
                    <a:pt x="627" y="135"/>
                  </a:cubicBezTo>
                  <a:lnTo>
                    <a:pt x="742" y="135"/>
                  </a:lnTo>
                  <a:cubicBezTo>
                    <a:pt x="755" y="135"/>
                    <a:pt x="765" y="137"/>
                    <a:pt x="771" y="140"/>
                  </a:cubicBezTo>
                  <a:cubicBezTo>
                    <a:pt x="778" y="144"/>
                    <a:pt x="780" y="148"/>
                    <a:pt x="779" y="153"/>
                  </a:cubicBezTo>
                  <a:lnTo>
                    <a:pt x="766" y="197"/>
                  </a:lnTo>
                  <a:lnTo>
                    <a:pt x="697" y="197"/>
                  </a:lnTo>
                  <a:lnTo>
                    <a:pt x="708" y="159"/>
                  </a:lnTo>
                  <a:lnTo>
                    <a:pt x="649" y="159"/>
                  </a:lnTo>
                  <a:lnTo>
                    <a:pt x="638" y="197"/>
                  </a:lnTo>
                  <a:lnTo>
                    <a:pt x="731" y="259"/>
                  </a:lnTo>
                  <a:cubicBezTo>
                    <a:pt x="741" y="266"/>
                    <a:pt x="746" y="272"/>
                    <a:pt x="744" y="277"/>
                  </a:cubicBezTo>
                  <a:lnTo>
                    <a:pt x="728" y="333"/>
                  </a:lnTo>
                  <a:cubicBezTo>
                    <a:pt x="727" y="338"/>
                    <a:pt x="722" y="342"/>
                    <a:pt x="713" y="346"/>
                  </a:cubicBezTo>
                  <a:cubicBezTo>
                    <a:pt x="704" y="349"/>
                    <a:pt x="694" y="351"/>
                    <a:pt x="681" y="351"/>
                  </a:cubicBezTo>
                  <a:lnTo>
                    <a:pt x="566" y="351"/>
                  </a:lnTo>
                  <a:cubicBezTo>
                    <a:pt x="555" y="351"/>
                    <a:pt x="545" y="349"/>
                    <a:pt x="538" y="346"/>
                  </a:cubicBezTo>
                  <a:cubicBezTo>
                    <a:pt x="530" y="343"/>
                    <a:pt x="527" y="339"/>
                    <a:pt x="529" y="333"/>
                  </a:cubicBezTo>
                  <a:lnTo>
                    <a:pt x="545" y="277"/>
                  </a:lnTo>
                  <a:close/>
                </a:path>
                <a:path w="2022" h="468">
                  <a:moveTo>
                    <a:pt x="238" y="386"/>
                  </a:moveTo>
                  <a:lnTo>
                    <a:pt x="260" y="307"/>
                  </a:lnTo>
                  <a:lnTo>
                    <a:pt x="146" y="307"/>
                  </a:lnTo>
                  <a:lnTo>
                    <a:pt x="164" y="233"/>
                  </a:lnTo>
                  <a:lnTo>
                    <a:pt x="279" y="233"/>
                  </a:lnTo>
                  <a:lnTo>
                    <a:pt x="298" y="160"/>
                  </a:lnTo>
                  <a:lnTo>
                    <a:pt x="123" y="160"/>
                  </a:lnTo>
                  <a:lnTo>
                    <a:pt x="94" y="160"/>
                  </a:lnTo>
                  <a:cubicBezTo>
                    <a:pt x="94" y="160"/>
                    <a:pt x="58" y="160"/>
                    <a:pt x="50" y="196"/>
                  </a:cubicBezTo>
                  <a:lnTo>
                    <a:pt x="11" y="352"/>
                  </a:lnTo>
                  <a:cubicBezTo>
                    <a:pt x="11" y="352"/>
                    <a:pt x="-2" y="386"/>
                    <a:pt x="50" y="386"/>
                  </a:cubicBezTo>
                  <a:lnTo>
                    <a:pt x="238" y="386"/>
                  </a:lnTo>
                  <a:close/>
                </a:path>
                <a:path w="2022" h="468">
                  <a:moveTo>
                    <a:pt x="319" y="81"/>
                  </a:moveTo>
                  <a:lnTo>
                    <a:pt x="298" y="160"/>
                  </a:lnTo>
                  <a:lnTo>
                    <a:pt x="418" y="160"/>
                  </a:lnTo>
                  <a:lnTo>
                    <a:pt x="401" y="233"/>
                  </a:lnTo>
                  <a:lnTo>
                    <a:pt x="279" y="233"/>
                  </a:lnTo>
                  <a:lnTo>
                    <a:pt x="260" y="307"/>
                  </a:lnTo>
                  <a:lnTo>
                    <a:pt x="435" y="307"/>
                  </a:lnTo>
                  <a:lnTo>
                    <a:pt x="464" y="307"/>
                  </a:lnTo>
                  <a:cubicBezTo>
                    <a:pt x="464" y="307"/>
                    <a:pt x="500" y="307"/>
                    <a:pt x="508" y="271"/>
                  </a:cubicBezTo>
                  <a:lnTo>
                    <a:pt x="544" y="115"/>
                  </a:lnTo>
                  <a:cubicBezTo>
                    <a:pt x="544" y="115"/>
                    <a:pt x="559" y="81"/>
                    <a:pt x="506" y="81"/>
                  </a:cubicBezTo>
                  <a:lnTo>
                    <a:pt x="319" y="81"/>
                  </a:lnTo>
                  <a:close/>
                </a:path>
                <a:path w="2022" h="468">
                  <a:moveTo>
                    <a:pt x="206" y="81"/>
                  </a:moveTo>
                  <a:lnTo>
                    <a:pt x="220" y="21"/>
                  </a:lnTo>
                  <a:cubicBezTo>
                    <a:pt x="220" y="21"/>
                    <a:pt x="230" y="0"/>
                    <a:pt x="278" y="1"/>
                  </a:cubicBezTo>
                  <a:lnTo>
                    <a:pt x="338" y="1"/>
                  </a:lnTo>
                  <a:lnTo>
                    <a:pt x="319" y="81"/>
                  </a:lnTo>
                  <a:lnTo>
                    <a:pt x="206" y="81"/>
                  </a:lnTo>
                  <a:close/>
                </a:path>
                <a:path w="2022" h="468">
                  <a:moveTo>
                    <a:pt x="359" y="385"/>
                  </a:moveTo>
                  <a:lnTo>
                    <a:pt x="337" y="446"/>
                  </a:lnTo>
                  <a:cubicBezTo>
                    <a:pt x="337" y="446"/>
                    <a:pt x="327" y="468"/>
                    <a:pt x="280" y="466"/>
                  </a:cubicBezTo>
                  <a:lnTo>
                    <a:pt x="220" y="466"/>
                  </a:lnTo>
                  <a:lnTo>
                    <a:pt x="238" y="386"/>
                  </a:lnTo>
                  <a:lnTo>
                    <a:pt x="359" y="38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4" name="表格 3"/>
          <p:cNvGraphicFramePr/>
          <p:nvPr/>
        </p:nvGraphicFramePr>
        <p:xfrm>
          <a:off x="440689" y="932884"/>
          <a:ext cx="6736709" cy="8450312"/>
        </p:xfrm>
        <a:graphic>
          <a:graphicData uri="http://schemas.openxmlformats.org/drawingml/2006/table">
            <a:tbl>
              <a:tblPr/>
              <a:tblGrid>
                <a:gridCol w="17636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65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865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3592">
                <a:tc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400" b="1" kern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Model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solidFill>
                      <a:srgbClr val="1C6597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 kern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XPTN-9000-77-2GX16GT-V</a:t>
                      </a:r>
                      <a:endParaRPr lang="zh-CN" altLang="zh-CN" sz="1400" b="1" kern="120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6597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 kern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XPTN-9000-77-2GX16GP-V</a:t>
                      </a:r>
                      <a:endParaRPr lang="zh-CN" altLang="zh-CN" sz="1400" b="1" kern="120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6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rowSpan="4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Port</a:t>
                      </a: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Jumbo Frame</a:t>
                      </a: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IEEE802.3X Flow Control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606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port statistics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12700">
                      <a:solidFill>
                        <a:schemeClr val="bg1"/>
                      </a:solidFill>
                      <a:prstDash val="soli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Auto-MDI/MDIX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1460">
                <a:tc row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Multicast</a:t>
                      </a: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IGMP Snooping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MVR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 row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ACL</a:t>
                      </a: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MAC Standard/Extended ACL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IPv4 Standard/Extended ACL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IPv6 Standard/Extended ACL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 rowSpan="4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QoS</a:t>
                      </a: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QoS Re-marking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Port Trust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Port Rate Limiting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Egress Queue Rate Limiting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0">
                <a:tc row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DHCP</a:t>
                      </a: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DHCP Snooping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DHCP Client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DHCP Server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0">
                <a:tc rowSpan="6"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altLang="zh-CN" sz="11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L3 Route</a:t>
                      </a: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IPv4 Management Address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IPV6 Management Address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Static IPv4 Route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Static IPv6 Route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ARP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Loopback Interface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0">
                <a:tc rowSpan="6"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Security</a:t>
                      </a: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IEEE802.1X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MAC-Based IEEE802.1X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WEB-Based IEEE802.1X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IP Source Guard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Port Security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Port Isolation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0">
                <a:tc rowSpan="4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Diagnosis</a:t>
                      </a: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Console Logs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RAM logs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Flash logs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Port Mirroring(1:1,N:1)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</a:tbl>
          </a:graphicData>
        </a:graphic>
      </p:graphicFrame>
      <p:grpSp>
        <p:nvGrpSpPr>
          <p:cNvPr id="8" name="group 6"/>
          <p:cNvGrpSpPr/>
          <p:nvPr/>
        </p:nvGrpSpPr>
        <p:grpSpPr>
          <a:xfrm rot="21600000">
            <a:off x="0" y="9801161"/>
            <a:ext cx="7775447" cy="458723"/>
            <a:chOff x="0" y="0"/>
            <a:chExt cx="7775447" cy="458723"/>
          </a:xfrm>
        </p:grpSpPr>
        <p:pic>
          <p:nvPicPr>
            <p:cNvPr id="64" name="picture 6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7775447" cy="458723"/>
            </a:xfrm>
            <a:prstGeom prst="rect">
              <a:avLst/>
            </a:prstGeom>
          </p:spPr>
        </p:pic>
        <p:sp>
          <p:nvSpPr>
            <p:cNvPr id="66" name="textbox 66"/>
            <p:cNvSpPr/>
            <p:nvPr/>
          </p:nvSpPr>
          <p:spPr>
            <a:xfrm>
              <a:off x="-12700" y="-12700"/>
              <a:ext cx="7800975" cy="5168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067425" algn="l" rtl="0" eaLnBrk="0">
                <a:lnSpc>
                  <a:spcPct val="78000"/>
                </a:lnSpc>
              </a:pPr>
              <a:endParaRPr sz="1400" kern="0" spc="-10" dirty="0">
                <a:solidFill>
                  <a:schemeClr val="bg1"/>
                </a:solidFill>
                <a:latin typeface="Segoe UI" panose="020B0502040204020203"/>
                <a:ea typeface="Segoe UI" panose="020B0502040204020203"/>
                <a:cs typeface="Segoe UI" panose="020B0502040204020203"/>
                <a:hlinkClick r:id="rId4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5959475" y="9875520"/>
            <a:ext cx="1816100" cy="3225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400" u="sng">
                <a:solidFill>
                  <a:schemeClr val="bg1"/>
                </a:solidFill>
                <a:latin typeface="Segoe UI" panose="020B0502040204020203" charset="0"/>
                <a:cs typeface="Segoe UI" panose="020B0502040204020203" charset="0"/>
              </a:rPr>
              <a:t>www.scodeno.com</a:t>
            </a:r>
            <a:endParaRPr sz="1400" u="sng" kern="0" spc="-10" dirty="0">
              <a:solidFill>
                <a:schemeClr val="bg1"/>
              </a:solidFill>
              <a:latin typeface="Segoe UI" panose="020B0502040204020203" charset="0"/>
              <a:ea typeface="Segoe UI" panose="020B0502040204020203"/>
              <a:cs typeface="Segoe UI" panose="020B0502040204020203" charset="0"/>
              <a:hlinkClick r:id="rId4"/>
            </a:endParaRPr>
          </a:p>
          <a:p>
            <a:endParaRPr lang="en-US" altLang="zh-CN" sz="1400" u="sng" kern="0" spc="-10" dirty="0">
              <a:solidFill>
                <a:schemeClr val="bg1"/>
              </a:solidFill>
              <a:latin typeface="Segoe UI" panose="020B0502040204020203" charset="0"/>
              <a:ea typeface="Segoe UI" panose="020B0502040204020203"/>
              <a:cs typeface="Segoe UI" panose="020B0502040204020203" charset="0"/>
              <a:hlinkClick r:id="rId4"/>
            </a:endParaRPr>
          </a:p>
        </p:txBody>
      </p:sp>
      <p:sp>
        <p:nvSpPr>
          <p:cNvPr id="7" name="textbox 26"/>
          <p:cNvSpPr/>
          <p:nvPr/>
        </p:nvSpPr>
        <p:spPr>
          <a:xfrm>
            <a:off x="3098800" y="233363"/>
            <a:ext cx="4676775" cy="23278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</a:pPr>
            <a:r>
              <a:rPr sz="1500" b="1" kern="0" spc="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Industrial</a:t>
            </a:r>
            <a:r>
              <a:rPr sz="1500" b="1" kern="0" spc="15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 </a:t>
            </a:r>
            <a:r>
              <a:rPr sz="1500" b="1" kern="0" spc="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Ethernet</a:t>
            </a:r>
            <a:r>
              <a:rPr sz="1500" b="1" kern="0" spc="16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 </a:t>
            </a:r>
            <a:r>
              <a:rPr sz="1500" b="1" kern="0" spc="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Switch</a:t>
            </a:r>
            <a:r>
              <a:rPr sz="1500" b="1" kern="0" spc="16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-&gt;</a:t>
            </a:r>
            <a:r>
              <a:rPr lang="en-US" sz="1500" b="1" kern="0" spc="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XPTN-9000-77</a:t>
            </a:r>
            <a:r>
              <a:rPr sz="1500" b="1" kern="0" spc="15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 </a:t>
            </a:r>
            <a:r>
              <a:rPr sz="1500" b="1" kern="0" spc="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Series</a:t>
            </a:r>
            <a:endParaRPr sz="1500" dirty="0">
              <a:latin typeface="Segoe UI" panose="020B0502040204020203"/>
              <a:ea typeface="Segoe UI" panose="020B0502040204020203"/>
              <a:cs typeface="Segoe UI" panose="020B0502040204020203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318"/>
            <a:ext cx="7788275" cy="629411"/>
            <a:chOff x="0" y="318"/>
            <a:chExt cx="7788275" cy="629411"/>
          </a:xfrm>
        </p:grpSpPr>
        <p:pic>
          <p:nvPicPr>
            <p:cNvPr id="3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318"/>
              <a:ext cx="7775447" cy="629411"/>
            </a:xfrm>
            <a:prstGeom prst="rect">
              <a:avLst/>
            </a:prstGeom>
          </p:spPr>
        </p:pic>
        <p:sp>
          <p:nvSpPr>
            <p:cNvPr id="6" name="textbox 26"/>
            <p:cNvSpPr/>
            <p:nvPr/>
          </p:nvSpPr>
          <p:spPr>
            <a:xfrm>
              <a:off x="3096895" y="195263"/>
              <a:ext cx="4691380" cy="27051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78000"/>
                </a:lnSpc>
              </a:pPr>
              <a:r>
                <a:rPr sz="1500" b="1" kern="0" spc="0" dirty="0">
                  <a:solidFill>
                    <a:srgbClr val="FFFFFF">
                      <a:alpha val="100000"/>
                    </a:srgbClr>
                  </a:solidFill>
                  <a:latin typeface="Segoe UI" panose="020B0502040204020203"/>
                  <a:ea typeface="Segoe UI" panose="020B0502040204020203"/>
                  <a:cs typeface="Segoe UI" panose="020B0502040204020203"/>
                </a:rPr>
                <a:t>Industrial</a:t>
              </a:r>
              <a:r>
                <a:rPr sz="1500" b="1" kern="0" spc="150" dirty="0">
                  <a:solidFill>
                    <a:srgbClr val="FFFFFF">
                      <a:alpha val="100000"/>
                    </a:srgbClr>
                  </a:solidFill>
                  <a:latin typeface="Segoe UI" panose="020B0502040204020203"/>
                  <a:ea typeface="Segoe UI" panose="020B0502040204020203"/>
                  <a:cs typeface="Segoe UI" panose="020B0502040204020203"/>
                </a:rPr>
                <a:t> </a:t>
              </a:r>
              <a:r>
                <a:rPr sz="1500" b="1" kern="0" spc="0" dirty="0">
                  <a:solidFill>
                    <a:srgbClr val="FFFFFF">
                      <a:alpha val="100000"/>
                    </a:srgbClr>
                  </a:solidFill>
                  <a:latin typeface="Segoe UI" panose="020B0502040204020203"/>
                  <a:ea typeface="Segoe UI" panose="020B0502040204020203"/>
                  <a:cs typeface="Segoe UI" panose="020B0502040204020203"/>
                </a:rPr>
                <a:t>Ethernet</a:t>
              </a:r>
              <a:r>
                <a:rPr sz="1500" b="1" kern="0" spc="160" dirty="0">
                  <a:solidFill>
                    <a:srgbClr val="FFFFFF">
                      <a:alpha val="100000"/>
                    </a:srgbClr>
                  </a:solidFill>
                  <a:latin typeface="Segoe UI" panose="020B0502040204020203"/>
                  <a:ea typeface="Segoe UI" panose="020B0502040204020203"/>
                  <a:cs typeface="Segoe UI" panose="020B0502040204020203"/>
                </a:rPr>
                <a:t> </a:t>
              </a:r>
              <a:r>
                <a:rPr sz="1500" b="1" kern="0" spc="0" dirty="0">
                  <a:solidFill>
                    <a:srgbClr val="FFFFFF">
                      <a:alpha val="100000"/>
                    </a:srgbClr>
                  </a:solidFill>
                  <a:latin typeface="Segoe UI" panose="020B0502040204020203"/>
                  <a:ea typeface="Segoe UI" panose="020B0502040204020203"/>
                  <a:cs typeface="Segoe UI" panose="020B0502040204020203"/>
                </a:rPr>
                <a:t>Switch</a:t>
              </a:r>
              <a:r>
                <a:rPr sz="1500" b="1" kern="0" spc="160" dirty="0">
                  <a:solidFill>
                    <a:srgbClr val="FFFFFF">
                      <a:alpha val="100000"/>
                    </a:srgbClr>
                  </a:solidFill>
                  <a:latin typeface="Segoe UI" panose="020B0502040204020203"/>
                  <a:ea typeface="Segoe UI" panose="020B0502040204020203"/>
                  <a:cs typeface="Segoe UI" panose="020B0502040204020203"/>
                </a:rPr>
                <a:t>-&gt;</a:t>
              </a:r>
              <a:r>
                <a:rPr sz="1500" b="1" kern="0" spc="0" dirty="0">
                  <a:solidFill>
                    <a:srgbClr val="FFFFFF">
                      <a:alpha val="100000"/>
                    </a:srgbClr>
                  </a:solidFill>
                  <a:latin typeface="Segoe UI" panose="020B0502040204020203"/>
                  <a:ea typeface="Segoe UI" panose="020B0502040204020203"/>
                  <a:cs typeface="Segoe UI" panose="020B0502040204020203"/>
                </a:rPr>
                <a:t>XPTN-9000-77</a:t>
              </a:r>
              <a:r>
                <a:rPr sz="1500" b="1" kern="0" spc="150" dirty="0">
                  <a:solidFill>
                    <a:srgbClr val="FFFFFF">
                      <a:alpha val="100000"/>
                    </a:srgbClr>
                  </a:solidFill>
                  <a:latin typeface="Segoe UI" panose="020B0502040204020203"/>
                  <a:ea typeface="Segoe UI" panose="020B0502040204020203"/>
                  <a:cs typeface="Segoe UI" panose="020B0502040204020203"/>
                </a:rPr>
                <a:t> </a:t>
              </a:r>
              <a:r>
                <a:rPr sz="1500" b="1" kern="0" spc="0" dirty="0">
                  <a:solidFill>
                    <a:srgbClr val="FFFFFF">
                      <a:alpha val="100000"/>
                    </a:srgbClr>
                  </a:solidFill>
                  <a:latin typeface="Segoe UI" panose="020B0502040204020203"/>
                  <a:ea typeface="Segoe UI" panose="020B0502040204020203"/>
                  <a:cs typeface="Segoe UI" panose="020B0502040204020203"/>
                </a:rPr>
                <a:t>Series</a:t>
              </a:r>
              <a:endParaRPr sz="1500" dirty="0">
                <a:latin typeface="Segoe UI" panose="020B0502040204020203"/>
                <a:ea typeface="Segoe UI" panose="020B0502040204020203"/>
                <a:cs typeface="Segoe UI" panose="020B0502040204020203"/>
              </a:endParaRPr>
            </a:p>
          </p:txBody>
        </p:sp>
        <p:sp>
          <p:nvSpPr>
            <p:cNvPr id="11" name="path 28"/>
            <p:cNvSpPr/>
            <p:nvPr/>
          </p:nvSpPr>
          <p:spPr>
            <a:xfrm>
              <a:off x="238592" y="168728"/>
              <a:ext cx="1283986" cy="297417"/>
            </a:xfrm>
            <a:custGeom>
              <a:avLst/>
              <a:gdLst/>
              <a:ahLst/>
              <a:cxnLst/>
              <a:rect l="0" t="0" r="0" b="0"/>
              <a:pathLst>
                <a:path w="2022" h="468">
                  <a:moveTo>
                    <a:pt x="1924" y="329"/>
                  </a:moveTo>
                  <a:lnTo>
                    <a:pt x="1950" y="239"/>
                  </a:lnTo>
                  <a:lnTo>
                    <a:pt x="1901" y="239"/>
                  </a:lnTo>
                  <a:lnTo>
                    <a:pt x="1891" y="239"/>
                  </a:lnTo>
                  <a:lnTo>
                    <a:pt x="1824" y="239"/>
                  </a:lnTo>
                  <a:lnTo>
                    <a:pt x="1825" y="234"/>
                  </a:lnTo>
                  <a:cubicBezTo>
                    <a:pt x="1828" y="222"/>
                    <a:pt x="1844" y="217"/>
                    <a:pt x="1872" y="217"/>
                  </a:cubicBezTo>
                  <a:lnTo>
                    <a:pt x="1977" y="217"/>
                  </a:lnTo>
                  <a:cubicBezTo>
                    <a:pt x="2008" y="217"/>
                    <a:pt x="2022" y="222"/>
                    <a:pt x="2018" y="234"/>
                  </a:cubicBezTo>
                  <a:lnTo>
                    <a:pt x="1990" y="334"/>
                  </a:lnTo>
                  <a:cubicBezTo>
                    <a:pt x="1987" y="345"/>
                    <a:pt x="1970" y="351"/>
                    <a:pt x="1939" y="351"/>
                  </a:cubicBezTo>
                  <a:lnTo>
                    <a:pt x="1835" y="351"/>
                  </a:lnTo>
                  <a:cubicBezTo>
                    <a:pt x="1806" y="351"/>
                    <a:pt x="1794" y="345"/>
                    <a:pt x="1797" y="334"/>
                  </a:cubicBezTo>
                  <a:lnTo>
                    <a:pt x="1818" y="259"/>
                  </a:lnTo>
                  <a:lnTo>
                    <a:pt x="1885" y="259"/>
                  </a:lnTo>
                  <a:lnTo>
                    <a:pt x="1866" y="329"/>
                  </a:lnTo>
                  <a:lnTo>
                    <a:pt x="1924" y="329"/>
                  </a:lnTo>
                  <a:close/>
                </a:path>
                <a:path w="2022" h="468">
                  <a:moveTo>
                    <a:pt x="1472" y="239"/>
                  </a:moveTo>
                  <a:lnTo>
                    <a:pt x="1464" y="268"/>
                  </a:lnTo>
                  <a:lnTo>
                    <a:pt x="1516" y="268"/>
                  </a:lnTo>
                  <a:lnTo>
                    <a:pt x="1524" y="239"/>
                  </a:lnTo>
                  <a:lnTo>
                    <a:pt x="1472" y="239"/>
                  </a:lnTo>
                  <a:close/>
                  <a:moveTo>
                    <a:pt x="1573" y="351"/>
                  </a:moveTo>
                  <a:lnTo>
                    <a:pt x="1580" y="351"/>
                  </a:lnTo>
                  <a:lnTo>
                    <a:pt x="1604" y="351"/>
                  </a:lnTo>
                  <a:lnTo>
                    <a:pt x="1621" y="351"/>
                  </a:lnTo>
                  <a:cubicBezTo>
                    <a:pt x="1643" y="351"/>
                    <a:pt x="1650" y="340"/>
                    <a:pt x="1652" y="334"/>
                  </a:cubicBezTo>
                  <a:lnTo>
                    <a:pt x="1652" y="332"/>
                  </a:lnTo>
                  <a:lnTo>
                    <a:pt x="1678" y="241"/>
                  </a:lnTo>
                  <a:lnTo>
                    <a:pt x="1737" y="241"/>
                  </a:lnTo>
                  <a:lnTo>
                    <a:pt x="1706" y="351"/>
                  </a:lnTo>
                  <a:lnTo>
                    <a:pt x="1773" y="351"/>
                  </a:lnTo>
                  <a:lnTo>
                    <a:pt x="1806" y="232"/>
                  </a:lnTo>
                  <a:cubicBezTo>
                    <a:pt x="1810" y="221"/>
                    <a:pt x="1795" y="215"/>
                    <a:pt x="1764" y="215"/>
                  </a:cubicBezTo>
                  <a:lnTo>
                    <a:pt x="1684" y="220"/>
                  </a:lnTo>
                  <a:lnTo>
                    <a:pt x="1685" y="217"/>
                  </a:lnTo>
                  <a:lnTo>
                    <a:pt x="1618" y="217"/>
                  </a:lnTo>
                  <a:lnTo>
                    <a:pt x="1586" y="329"/>
                  </a:lnTo>
                  <a:lnTo>
                    <a:pt x="1585" y="329"/>
                  </a:lnTo>
                  <a:lnTo>
                    <a:pt x="1557" y="329"/>
                  </a:lnTo>
                  <a:lnTo>
                    <a:pt x="1496" y="329"/>
                  </a:lnTo>
                  <a:lnTo>
                    <a:pt x="1496" y="329"/>
                  </a:lnTo>
                  <a:lnTo>
                    <a:pt x="1447" y="329"/>
                  </a:lnTo>
                  <a:lnTo>
                    <a:pt x="1458" y="289"/>
                  </a:lnTo>
                  <a:lnTo>
                    <a:pt x="1562" y="289"/>
                  </a:lnTo>
                  <a:lnTo>
                    <a:pt x="1579" y="283"/>
                  </a:lnTo>
                  <a:lnTo>
                    <a:pt x="1593" y="234"/>
                  </a:lnTo>
                  <a:cubicBezTo>
                    <a:pt x="1596" y="222"/>
                    <a:pt x="1584" y="217"/>
                    <a:pt x="1555" y="217"/>
                  </a:cubicBezTo>
                  <a:lnTo>
                    <a:pt x="1454" y="217"/>
                  </a:lnTo>
                  <a:cubicBezTo>
                    <a:pt x="1425" y="217"/>
                    <a:pt x="1409" y="222"/>
                    <a:pt x="1406" y="234"/>
                  </a:cubicBezTo>
                  <a:lnTo>
                    <a:pt x="1378" y="334"/>
                  </a:lnTo>
                  <a:cubicBezTo>
                    <a:pt x="1375" y="345"/>
                    <a:pt x="1388" y="351"/>
                    <a:pt x="1416" y="351"/>
                  </a:cubicBezTo>
                  <a:lnTo>
                    <a:pt x="1557" y="351"/>
                  </a:lnTo>
                  <a:lnTo>
                    <a:pt x="1573" y="351"/>
                  </a:lnTo>
                  <a:lnTo>
                    <a:pt x="1573" y="351"/>
                  </a:lnTo>
                  <a:close/>
                </a:path>
                <a:path w="2022" h="468">
                  <a:moveTo>
                    <a:pt x="1293" y="328"/>
                  </a:moveTo>
                  <a:lnTo>
                    <a:pt x="1318" y="239"/>
                  </a:lnTo>
                  <a:lnTo>
                    <a:pt x="1298" y="239"/>
                  </a:lnTo>
                  <a:cubicBezTo>
                    <a:pt x="1284" y="239"/>
                    <a:pt x="1273" y="241"/>
                    <a:pt x="1266" y="244"/>
                  </a:cubicBezTo>
                  <a:cubicBezTo>
                    <a:pt x="1260" y="246"/>
                    <a:pt x="1256" y="250"/>
                    <a:pt x="1255" y="256"/>
                  </a:cubicBezTo>
                  <a:lnTo>
                    <a:pt x="1239" y="311"/>
                  </a:lnTo>
                  <a:cubicBezTo>
                    <a:pt x="1236" y="322"/>
                    <a:pt x="1248" y="328"/>
                    <a:pt x="1274" y="328"/>
                  </a:cubicBezTo>
                  <a:lnTo>
                    <a:pt x="1293" y="328"/>
                  </a:lnTo>
                  <a:close/>
                  <a:moveTo>
                    <a:pt x="1170" y="319"/>
                  </a:moveTo>
                  <a:lnTo>
                    <a:pt x="1190" y="248"/>
                  </a:lnTo>
                  <a:cubicBezTo>
                    <a:pt x="1192" y="239"/>
                    <a:pt x="1201" y="232"/>
                    <a:pt x="1215" y="226"/>
                  </a:cubicBezTo>
                  <a:cubicBezTo>
                    <a:pt x="1231" y="220"/>
                    <a:pt x="1250" y="217"/>
                    <a:pt x="1274" y="217"/>
                  </a:cubicBezTo>
                  <a:lnTo>
                    <a:pt x="1324" y="217"/>
                  </a:lnTo>
                  <a:lnTo>
                    <a:pt x="1347" y="135"/>
                  </a:lnTo>
                  <a:lnTo>
                    <a:pt x="1415" y="135"/>
                  </a:lnTo>
                  <a:lnTo>
                    <a:pt x="1354" y="351"/>
                  </a:lnTo>
                  <a:lnTo>
                    <a:pt x="1287" y="351"/>
                  </a:lnTo>
                  <a:lnTo>
                    <a:pt x="1288" y="348"/>
                  </a:lnTo>
                  <a:lnTo>
                    <a:pt x="1234" y="352"/>
                  </a:lnTo>
                  <a:cubicBezTo>
                    <a:pt x="1210" y="352"/>
                    <a:pt x="1193" y="349"/>
                    <a:pt x="1181" y="342"/>
                  </a:cubicBezTo>
                  <a:cubicBezTo>
                    <a:pt x="1171" y="336"/>
                    <a:pt x="1167" y="328"/>
                    <a:pt x="1170" y="319"/>
                  </a:cubicBezTo>
                </a:path>
                <a:path w="2022" h="468">
                  <a:moveTo>
                    <a:pt x="1081" y="329"/>
                  </a:moveTo>
                  <a:lnTo>
                    <a:pt x="1106" y="239"/>
                  </a:lnTo>
                  <a:lnTo>
                    <a:pt x="1047" y="239"/>
                  </a:lnTo>
                  <a:lnTo>
                    <a:pt x="1022" y="329"/>
                  </a:lnTo>
                  <a:lnTo>
                    <a:pt x="1081" y="329"/>
                  </a:lnTo>
                  <a:close/>
                  <a:moveTo>
                    <a:pt x="1174" y="234"/>
                  </a:moveTo>
                  <a:lnTo>
                    <a:pt x="1146" y="334"/>
                  </a:lnTo>
                  <a:cubicBezTo>
                    <a:pt x="1143" y="345"/>
                    <a:pt x="1126" y="351"/>
                    <a:pt x="1096" y="351"/>
                  </a:cubicBezTo>
                  <a:lnTo>
                    <a:pt x="991" y="351"/>
                  </a:lnTo>
                  <a:cubicBezTo>
                    <a:pt x="963" y="351"/>
                    <a:pt x="950" y="345"/>
                    <a:pt x="953" y="334"/>
                  </a:cubicBezTo>
                  <a:lnTo>
                    <a:pt x="981" y="234"/>
                  </a:lnTo>
                  <a:cubicBezTo>
                    <a:pt x="985" y="222"/>
                    <a:pt x="1000" y="217"/>
                    <a:pt x="1029" y="217"/>
                  </a:cubicBezTo>
                  <a:lnTo>
                    <a:pt x="1133" y="217"/>
                  </a:lnTo>
                  <a:cubicBezTo>
                    <a:pt x="1164" y="217"/>
                    <a:pt x="1178" y="222"/>
                    <a:pt x="1174" y="234"/>
                  </a:cubicBezTo>
                </a:path>
                <a:path w="2022" h="468">
                  <a:moveTo>
                    <a:pt x="876" y="304"/>
                  </a:moveTo>
                  <a:lnTo>
                    <a:pt x="942" y="304"/>
                  </a:lnTo>
                  <a:lnTo>
                    <a:pt x="933" y="334"/>
                  </a:lnTo>
                  <a:cubicBezTo>
                    <a:pt x="930" y="345"/>
                    <a:pt x="914" y="351"/>
                    <a:pt x="886" y="351"/>
                  </a:cubicBezTo>
                  <a:lnTo>
                    <a:pt x="785" y="351"/>
                  </a:lnTo>
                  <a:cubicBezTo>
                    <a:pt x="757" y="351"/>
                    <a:pt x="744" y="345"/>
                    <a:pt x="747" y="334"/>
                  </a:cubicBezTo>
                  <a:lnTo>
                    <a:pt x="776" y="234"/>
                  </a:lnTo>
                  <a:cubicBezTo>
                    <a:pt x="779" y="222"/>
                    <a:pt x="795" y="217"/>
                    <a:pt x="823" y="217"/>
                  </a:cubicBezTo>
                  <a:lnTo>
                    <a:pt x="924" y="217"/>
                  </a:lnTo>
                  <a:cubicBezTo>
                    <a:pt x="952" y="217"/>
                    <a:pt x="965" y="222"/>
                    <a:pt x="962" y="234"/>
                  </a:cubicBezTo>
                  <a:lnTo>
                    <a:pt x="954" y="259"/>
                  </a:lnTo>
                  <a:lnTo>
                    <a:pt x="889" y="259"/>
                  </a:lnTo>
                  <a:lnTo>
                    <a:pt x="894" y="239"/>
                  </a:lnTo>
                  <a:lnTo>
                    <a:pt x="841" y="239"/>
                  </a:lnTo>
                  <a:lnTo>
                    <a:pt x="816" y="329"/>
                  </a:lnTo>
                  <a:lnTo>
                    <a:pt x="869" y="329"/>
                  </a:lnTo>
                  <a:lnTo>
                    <a:pt x="876" y="304"/>
                  </a:lnTo>
                  <a:close/>
                </a:path>
                <a:path w="2022" h="468">
                  <a:moveTo>
                    <a:pt x="545" y="277"/>
                  </a:moveTo>
                  <a:lnTo>
                    <a:pt x="614" y="277"/>
                  </a:lnTo>
                  <a:lnTo>
                    <a:pt x="600" y="328"/>
                  </a:lnTo>
                  <a:lnTo>
                    <a:pt x="659" y="328"/>
                  </a:lnTo>
                  <a:lnTo>
                    <a:pt x="673" y="279"/>
                  </a:lnTo>
                  <a:lnTo>
                    <a:pt x="576" y="213"/>
                  </a:lnTo>
                  <a:cubicBezTo>
                    <a:pt x="569" y="208"/>
                    <a:pt x="565" y="203"/>
                    <a:pt x="567" y="199"/>
                  </a:cubicBezTo>
                  <a:lnTo>
                    <a:pt x="580" y="153"/>
                  </a:lnTo>
                  <a:cubicBezTo>
                    <a:pt x="581" y="148"/>
                    <a:pt x="586" y="144"/>
                    <a:pt x="595" y="140"/>
                  </a:cubicBezTo>
                  <a:cubicBezTo>
                    <a:pt x="604" y="137"/>
                    <a:pt x="615" y="135"/>
                    <a:pt x="627" y="135"/>
                  </a:cubicBezTo>
                  <a:lnTo>
                    <a:pt x="742" y="135"/>
                  </a:lnTo>
                  <a:cubicBezTo>
                    <a:pt x="755" y="135"/>
                    <a:pt x="765" y="137"/>
                    <a:pt x="771" y="140"/>
                  </a:cubicBezTo>
                  <a:cubicBezTo>
                    <a:pt x="778" y="144"/>
                    <a:pt x="780" y="148"/>
                    <a:pt x="779" y="153"/>
                  </a:cubicBezTo>
                  <a:lnTo>
                    <a:pt x="766" y="197"/>
                  </a:lnTo>
                  <a:lnTo>
                    <a:pt x="697" y="197"/>
                  </a:lnTo>
                  <a:lnTo>
                    <a:pt x="708" y="159"/>
                  </a:lnTo>
                  <a:lnTo>
                    <a:pt x="649" y="159"/>
                  </a:lnTo>
                  <a:lnTo>
                    <a:pt x="638" y="197"/>
                  </a:lnTo>
                  <a:lnTo>
                    <a:pt x="731" y="259"/>
                  </a:lnTo>
                  <a:cubicBezTo>
                    <a:pt x="741" y="266"/>
                    <a:pt x="746" y="272"/>
                    <a:pt x="744" y="277"/>
                  </a:cubicBezTo>
                  <a:lnTo>
                    <a:pt x="728" y="333"/>
                  </a:lnTo>
                  <a:cubicBezTo>
                    <a:pt x="727" y="338"/>
                    <a:pt x="722" y="342"/>
                    <a:pt x="713" y="346"/>
                  </a:cubicBezTo>
                  <a:cubicBezTo>
                    <a:pt x="704" y="349"/>
                    <a:pt x="694" y="351"/>
                    <a:pt x="681" y="351"/>
                  </a:cubicBezTo>
                  <a:lnTo>
                    <a:pt x="566" y="351"/>
                  </a:lnTo>
                  <a:cubicBezTo>
                    <a:pt x="555" y="351"/>
                    <a:pt x="545" y="349"/>
                    <a:pt x="538" y="346"/>
                  </a:cubicBezTo>
                  <a:cubicBezTo>
                    <a:pt x="530" y="343"/>
                    <a:pt x="527" y="339"/>
                    <a:pt x="529" y="333"/>
                  </a:cubicBezTo>
                  <a:lnTo>
                    <a:pt x="545" y="277"/>
                  </a:lnTo>
                  <a:close/>
                </a:path>
                <a:path w="2022" h="468">
                  <a:moveTo>
                    <a:pt x="238" y="386"/>
                  </a:moveTo>
                  <a:lnTo>
                    <a:pt x="260" y="307"/>
                  </a:lnTo>
                  <a:lnTo>
                    <a:pt x="146" y="307"/>
                  </a:lnTo>
                  <a:lnTo>
                    <a:pt x="164" y="233"/>
                  </a:lnTo>
                  <a:lnTo>
                    <a:pt x="279" y="233"/>
                  </a:lnTo>
                  <a:lnTo>
                    <a:pt x="298" y="160"/>
                  </a:lnTo>
                  <a:lnTo>
                    <a:pt x="123" y="160"/>
                  </a:lnTo>
                  <a:lnTo>
                    <a:pt x="94" y="160"/>
                  </a:lnTo>
                  <a:cubicBezTo>
                    <a:pt x="94" y="160"/>
                    <a:pt x="58" y="160"/>
                    <a:pt x="50" y="196"/>
                  </a:cubicBezTo>
                  <a:lnTo>
                    <a:pt x="11" y="352"/>
                  </a:lnTo>
                  <a:cubicBezTo>
                    <a:pt x="11" y="352"/>
                    <a:pt x="-2" y="386"/>
                    <a:pt x="50" y="386"/>
                  </a:cubicBezTo>
                  <a:lnTo>
                    <a:pt x="238" y="386"/>
                  </a:lnTo>
                  <a:close/>
                </a:path>
                <a:path w="2022" h="468">
                  <a:moveTo>
                    <a:pt x="319" y="81"/>
                  </a:moveTo>
                  <a:lnTo>
                    <a:pt x="298" y="160"/>
                  </a:lnTo>
                  <a:lnTo>
                    <a:pt x="418" y="160"/>
                  </a:lnTo>
                  <a:lnTo>
                    <a:pt x="401" y="233"/>
                  </a:lnTo>
                  <a:lnTo>
                    <a:pt x="279" y="233"/>
                  </a:lnTo>
                  <a:lnTo>
                    <a:pt x="260" y="307"/>
                  </a:lnTo>
                  <a:lnTo>
                    <a:pt x="435" y="307"/>
                  </a:lnTo>
                  <a:lnTo>
                    <a:pt x="464" y="307"/>
                  </a:lnTo>
                  <a:cubicBezTo>
                    <a:pt x="464" y="307"/>
                    <a:pt x="500" y="307"/>
                    <a:pt x="508" y="271"/>
                  </a:cubicBezTo>
                  <a:lnTo>
                    <a:pt x="544" y="115"/>
                  </a:lnTo>
                  <a:cubicBezTo>
                    <a:pt x="544" y="115"/>
                    <a:pt x="559" y="81"/>
                    <a:pt x="506" y="81"/>
                  </a:cubicBezTo>
                  <a:lnTo>
                    <a:pt x="319" y="81"/>
                  </a:lnTo>
                  <a:close/>
                </a:path>
                <a:path w="2022" h="468">
                  <a:moveTo>
                    <a:pt x="206" y="81"/>
                  </a:moveTo>
                  <a:lnTo>
                    <a:pt x="220" y="21"/>
                  </a:lnTo>
                  <a:cubicBezTo>
                    <a:pt x="220" y="21"/>
                    <a:pt x="230" y="0"/>
                    <a:pt x="278" y="1"/>
                  </a:cubicBezTo>
                  <a:lnTo>
                    <a:pt x="338" y="1"/>
                  </a:lnTo>
                  <a:lnTo>
                    <a:pt x="319" y="81"/>
                  </a:lnTo>
                  <a:lnTo>
                    <a:pt x="206" y="81"/>
                  </a:lnTo>
                  <a:close/>
                </a:path>
                <a:path w="2022" h="468">
                  <a:moveTo>
                    <a:pt x="359" y="385"/>
                  </a:moveTo>
                  <a:lnTo>
                    <a:pt x="337" y="446"/>
                  </a:lnTo>
                  <a:cubicBezTo>
                    <a:pt x="337" y="446"/>
                    <a:pt x="327" y="468"/>
                    <a:pt x="280" y="466"/>
                  </a:cubicBezTo>
                  <a:lnTo>
                    <a:pt x="220" y="466"/>
                  </a:lnTo>
                  <a:lnTo>
                    <a:pt x="238" y="386"/>
                  </a:lnTo>
                  <a:lnTo>
                    <a:pt x="359" y="38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-232728" y="5052364"/>
            <a:ext cx="5080000" cy="725170"/>
          </a:xfrm>
          <a:prstGeom prst="rect">
            <a:avLst/>
          </a:prstGeom>
        </p:spPr>
        <p:txBody>
          <a:bodyPr>
            <a:noAutofit/>
          </a:bodyPr>
          <a:lstStyle/>
          <a:p>
            <a:pPr marL="457200" lvl="0" algn="l" defTabSz="266700">
              <a:lnSpc>
                <a:spcPts val="3795"/>
              </a:lnSpc>
              <a:buClrTx/>
              <a:buSzTx/>
              <a:buFontTx/>
              <a:tabLst>
                <a:tab pos="0" algn="l"/>
              </a:tabLst>
            </a:pPr>
            <a:r>
              <a:rPr lang="en-US" altLang="zh-CN" sz="2000" b="1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| Product Dimension</a:t>
            </a:r>
          </a:p>
          <a:p>
            <a:pPr marL="457200" lvl="0" algn="l" defTabSz="266700">
              <a:lnSpc>
                <a:spcPts val="3795"/>
              </a:lnSpc>
              <a:buClrTx/>
              <a:buSzTx/>
              <a:buFontTx/>
              <a:tabLst>
                <a:tab pos="0" algn="l"/>
              </a:tabLst>
            </a:pPr>
            <a:r>
              <a:rPr lang="en-US" altLang="zh-CN" sz="2000" b="1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 </a:t>
            </a:r>
          </a:p>
        </p:txBody>
      </p:sp>
      <p:graphicFrame>
        <p:nvGraphicFramePr>
          <p:cNvPr id="4" name="表格 3"/>
          <p:cNvGraphicFramePr/>
          <p:nvPr/>
        </p:nvGraphicFramePr>
        <p:xfrm>
          <a:off x="458784" y="922512"/>
          <a:ext cx="6736709" cy="3672572"/>
        </p:xfrm>
        <a:graphic>
          <a:graphicData uri="http://schemas.openxmlformats.org/drawingml/2006/table">
            <a:tbl>
              <a:tblPr/>
              <a:tblGrid>
                <a:gridCol w="17636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65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865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3592">
                <a:tc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400" b="1" kern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Model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solidFill>
                      <a:srgbClr val="1C6597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 kern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XPTN-9000-77-2GX16GT-V</a:t>
                      </a:r>
                      <a:endParaRPr lang="zh-CN" altLang="zh-CN" sz="1400" b="1" kern="120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6597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 kern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XPTN-9000-77-2GX16GP-V</a:t>
                      </a:r>
                      <a:endParaRPr lang="zh-CN" altLang="zh-CN" sz="1400" b="1" kern="120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6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rowSpan="4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Diagnosis</a:t>
                      </a:r>
                    </a:p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Ping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Traceroute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Cable Test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Optical Module Information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 rowSpan="9"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Management</a:t>
                      </a:r>
                    </a:p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User Management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System Log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Firmware Upgrade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File Upgrade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SNMP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WEB Management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Console                                 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CLI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146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Telnet/SSH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pSp>
        <p:nvGrpSpPr>
          <p:cNvPr id="8" name="group 6"/>
          <p:cNvGrpSpPr/>
          <p:nvPr/>
        </p:nvGrpSpPr>
        <p:grpSpPr>
          <a:xfrm rot="21600000">
            <a:off x="0" y="9801161"/>
            <a:ext cx="7775447" cy="458723"/>
            <a:chOff x="0" y="0"/>
            <a:chExt cx="7775447" cy="458723"/>
          </a:xfrm>
        </p:grpSpPr>
        <p:pic>
          <p:nvPicPr>
            <p:cNvPr id="64" name="picture 6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7775447" cy="458723"/>
            </a:xfrm>
            <a:prstGeom prst="rect">
              <a:avLst/>
            </a:prstGeom>
          </p:spPr>
        </p:pic>
        <p:sp>
          <p:nvSpPr>
            <p:cNvPr id="66" name="textbox 66"/>
            <p:cNvSpPr/>
            <p:nvPr/>
          </p:nvSpPr>
          <p:spPr>
            <a:xfrm>
              <a:off x="-12700" y="-12700"/>
              <a:ext cx="7800975" cy="5168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067425" algn="l" rtl="0" eaLnBrk="0">
                <a:lnSpc>
                  <a:spcPct val="78000"/>
                </a:lnSpc>
              </a:pPr>
              <a:endParaRPr sz="1400" kern="0" spc="-10" dirty="0">
                <a:solidFill>
                  <a:schemeClr val="bg1"/>
                </a:solidFill>
                <a:latin typeface="Segoe UI" panose="020B0502040204020203"/>
                <a:ea typeface="Segoe UI" panose="020B0502040204020203"/>
                <a:cs typeface="Segoe UI" panose="020B0502040204020203"/>
                <a:hlinkClick r:id="rId4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5959475" y="9875520"/>
            <a:ext cx="1816100" cy="3225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400" u="sng">
                <a:solidFill>
                  <a:schemeClr val="bg1"/>
                </a:solidFill>
                <a:latin typeface="Segoe UI" panose="020B0502040204020203" charset="0"/>
                <a:cs typeface="Segoe UI" panose="020B0502040204020203" charset="0"/>
              </a:rPr>
              <a:t>www.scodeno.com</a:t>
            </a:r>
            <a:endParaRPr sz="1400" u="sng" kern="0" spc="-10" dirty="0">
              <a:solidFill>
                <a:schemeClr val="bg1"/>
              </a:solidFill>
              <a:latin typeface="Segoe UI" panose="020B0502040204020203" charset="0"/>
              <a:ea typeface="Segoe UI" panose="020B0502040204020203"/>
              <a:cs typeface="Segoe UI" panose="020B0502040204020203" charset="0"/>
              <a:hlinkClick r:id="rId4"/>
            </a:endParaRPr>
          </a:p>
          <a:p>
            <a:endParaRPr lang="en-US" altLang="zh-CN" sz="1400" u="sng" kern="0" spc="-10" dirty="0">
              <a:solidFill>
                <a:schemeClr val="bg1"/>
              </a:solidFill>
              <a:latin typeface="Segoe UI" panose="020B0502040204020203" charset="0"/>
              <a:ea typeface="Segoe UI" panose="020B0502040204020203"/>
              <a:cs typeface="Segoe UI" panose="020B0502040204020203" charset="0"/>
              <a:hlinkClick r:id="rId4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5">
            <a:clrChange>
              <a:clrFrom>
                <a:srgbClr val="F5F6F7">
                  <a:alpha val="100000"/>
                </a:srgbClr>
              </a:clrFrom>
              <a:clrTo>
                <a:srgbClr val="F5F6F7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8470" y="5777230"/>
            <a:ext cx="6664325" cy="260921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798</Words>
  <Application>Microsoft Office PowerPoint</Application>
  <PresentationFormat>自定义</PresentationFormat>
  <Paragraphs>224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4" baseType="lpstr">
      <vt:lpstr>MS UI Gothic</vt:lpstr>
      <vt:lpstr>宋体</vt:lpstr>
      <vt:lpstr>Aptos</vt:lpstr>
      <vt:lpstr>Aptos Display</vt:lpstr>
      <vt:lpstr>Arial</vt:lpstr>
      <vt:lpstr>Calibri</vt:lpstr>
      <vt:lpstr>Segoe UI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Office</dc:creator>
  <cp:lastModifiedBy>guanqv chen</cp:lastModifiedBy>
  <cp:revision>361</cp:revision>
  <dcterms:created xsi:type="dcterms:W3CDTF">2025-08-28T01:25:00Z</dcterms:created>
  <dcterms:modified xsi:type="dcterms:W3CDTF">2026-06-25T07:11:16Z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42D6C4E9437841018741F40DBCBEA3FC_13</vt:lpwstr>
  </property>
  <property fmtid="{D5CDD505-2E9C-101B-9397-08002B2CF9AE}" pid="3" name="KSOProductBuildVer">
    <vt:lpwstr>2052-12.1.0.25225</vt:lpwstr>
  </property>
</Properties>
</file>