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6" r:id="rId3"/>
    <p:sldId id="275" r:id="rId4"/>
    <p:sldId id="260" r:id="rId5"/>
    <p:sldId id="272" r:id="rId6"/>
    <p:sldId id="273" r:id="rId7"/>
    <p:sldId id="278" r:id="rId8"/>
    <p:sldId id="274" r:id="rId9"/>
  </p:sldIdLst>
  <p:sldSz cx="7775575" cy="1025969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冯 阿敏" initials="冯" lastIdx="1" clrIdx="1"/>
  <p:cmAuthor id="624032363" name="华南小土匪" initials="华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DED"/>
    <a:srgbClr val="FFFFFF"/>
    <a:srgbClr val="215F9A"/>
    <a:srgbClr val="F2F2F2"/>
    <a:srgbClr val="DCEAF7"/>
    <a:srgbClr val="1C6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8"/>
    <p:restoredTop sz="94719"/>
  </p:normalViewPr>
  <p:slideViewPr>
    <p:cSldViewPr snapToGrid="0">
      <p:cViewPr>
        <p:scale>
          <a:sx n="125" d="100"/>
          <a:sy n="125" d="100"/>
        </p:scale>
        <p:origin x="-58" y="-41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59560" y="1143000"/>
            <a:ext cx="233888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679128"/>
            <a:ext cx="6609239" cy="3572005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388883"/>
            <a:ext cx="5831681" cy="2477127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6495" indent="0" algn="ctr">
              <a:buNone/>
              <a:defRPr sz="1360"/>
            </a:lvl4pPr>
            <a:lvl5pPr marL="1555115" indent="0" algn="ctr">
              <a:buNone/>
              <a:defRPr sz="1360"/>
            </a:lvl5pPr>
            <a:lvl6pPr marL="1943735" indent="0" algn="ctr">
              <a:buNone/>
              <a:defRPr sz="1360"/>
            </a:lvl6pPr>
            <a:lvl7pPr marL="2332355" indent="0" algn="ctr">
              <a:buNone/>
              <a:defRPr sz="1360"/>
            </a:lvl7pPr>
            <a:lvl8pPr marL="2721610" indent="0" algn="ctr">
              <a:buNone/>
              <a:defRPr sz="1360"/>
            </a:lvl8pPr>
            <a:lvl9pPr marL="3110230" indent="0" algn="ctr">
              <a:buNone/>
              <a:defRPr sz="136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557881"/>
            <a:ext cx="6706433" cy="4267880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6866137"/>
            <a:ext cx="6706433" cy="2244377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649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511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73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235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161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1023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731253"/>
            <a:ext cx="3304619" cy="65098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731253"/>
            <a:ext cx="3304619" cy="65098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46253"/>
            <a:ext cx="6706433" cy="198312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515129"/>
            <a:ext cx="3289432" cy="1232626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6495" indent="0">
              <a:buNone/>
              <a:defRPr sz="1360" b="1"/>
            </a:lvl4pPr>
            <a:lvl5pPr marL="1555115" indent="0">
              <a:buNone/>
              <a:defRPr sz="1360" b="1"/>
            </a:lvl5pPr>
            <a:lvl6pPr marL="1943735" indent="0">
              <a:buNone/>
              <a:defRPr sz="1360" b="1"/>
            </a:lvl6pPr>
            <a:lvl7pPr marL="2332355" indent="0">
              <a:buNone/>
              <a:defRPr sz="1360" b="1"/>
            </a:lvl7pPr>
            <a:lvl8pPr marL="2721610" indent="0">
              <a:buNone/>
              <a:defRPr sz="1360" b="1"/>
            </a:lvl8pPr>
            <a:lvl9pPr marL="3110230" indent="0">
              <a:buNone/>
              <a:defRPr sz="136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747755"/>
            <a:ext cx="3289432" cy="55123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515129"/>
            <a:ext cx="3305632" cy="1232626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6495" indent="0">
              <a:buNone/>
              <a:defRPr sz="1360" b="1"/>
            </a:lvl4pPr>
            <a:lvl5pPr marL="1555115" indent="0">
              <a:buNone/>
              <a:defRPr sz="1360" b="1"/>
            </a:lvl5pPr>
            <a:lvl6pPr marL="1943735" indent="0">
              <a:buNone/>
              <a:defRPr sz="1360" b="1"/>
            </a:lvl6pPr>
            <a:lvl7pPr marL="2332355" indent="0">
              <a:buNone/>
              <a:defRPr sz="1360" b="1"/>
            </a:lvl7pPr>
            <a:lvl8pPr marL="2721610" indent="0">
              <a:buNone/>
              <a:defRPr sz="1360" b="1"/>
            </a:lvl8pPr>
            <a:lvl9pPr marL="3110230" indent="0">
              <a:buNone/>
              <a:defRPr sz="136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747755"/>
            <a:ext cx="3305632" cy="55123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684001"/>
            <a:ext cx="2507825" cy="2394003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477254"/>
            <a:ext cx="3936385" cy="7291259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078004"/>
            <a:ext cx="2507825" cy="5702383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6495" indent="0">
              <a:buNone/>
              <a:defRPr sz="850"/>
            </a:lvl4pPr>
            <a:lvl5pPr marL="1555115" indent="0">
              <a:buNone/>
              <a:defRPr sz="850"/>
            </a:lvl5pPr>
            <a:lvl6pPr marL="1943735" indent="0">
              <a:buNone/>
              <a:defRPr sz="850"/>
            </a:lvl6pPr>
            <a:lvl7pPr marL="2332355" indent="0">
              <a:buNone/>
              <a:defRPr sz="850"/>
            </a:lvl7pPr>
            <a:lvl8pPr marL="2721610" indent="0">
              <a:buNone/>
              <a:defRPr sz="850"/>
            </a:lvl8pPr>
            <a:lvl9pPr marL="3110230" indent="0">
              <a:buNone/>
              <a:defRPr sz="8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684001"/>
            <a:ext cx="2507825" cy="2394003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477254"/>
            <a:ext cx="3936385" cy="7291259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6495" indent="0">
              <a:buNone/>
              <a:defRPr sz="1700"/>
            </a:lvl4pPr>
            <a:lvl5pPr marL="1555115" indent="0">
              <a:buNone/>
              <a:defRPr sz="1700"/>
            </a:lvl5pPr>
            <a:lvl6pPr marL="1943735" indent="0">
              <a:buNone/>
              <a:defRPr sz="1700"/>
            </a:lvl6pPr>
            <a:lvl7pPr marL="2332355" indent="0">
              <a:buNone/>
              <a:defRPr sz="1700"/>
            </a:lvl7pPr>
            <a:lvl8pPr marL="2721610" indent="0">
              <a:buNone/>
              <a:defRPr sz="1700"/>
            </a:lvl8pPr>
            <a:lvl9pPr marL="3110230" indent="0">
              <a:buNone/>
              <a:defRPr sz="17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078004"/>
            <a:ext cx="2507825" cy="5702383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6495" indent="0">
              <a:buNone/>
              <a:defRPr sz="850"/>
            </a:lvl4pPr>
            <a:lvl5pPr marL="1555115" indent="0">
              <a:buNone/>
              <a:defRPr sz="850"/>
            </a:lvl5pPr>
            <a:lvl6pPr marL="1943735" indent="0">
              <a:buNone/>
              <a:defRPr sz="850"/>
            </a:lvl6pPr>
            <a:lvl7pPr marL="2332355" indent="0">
              <a:buNone/>
              <a:defRPr sz="850"/>
            </a:lvl7pPr>
            <a:lvl8pPr marL="2721610" indent="0">
              <a:buNone/>
              <a:defRPr sz="850"/>
            </a:lvl8pPr>
            <a:lvl9pPr marL="3110230" indent="0">
              <a:buNone/>
              <a:defRPr sz="8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46251"/>
            <a:ext cx="1676608" cy="86948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46251"/>
            <a:ext cx="4932630" cy="86948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46253"/>
            <a:ext cx="6706433" cy="1983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731253"/>
            <a:ext cx="6706433" cy="6509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9509514"/>
            <a:ext cx="1749504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A99D50-5AC0-0C4B-92B0-92F9B56BC17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9509514"/>
            <a:ext cx="2624257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9509514"/>
            <a:ext cx="1749504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68F80D-6A0D-6A40-92C8-705FA1C550C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218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80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942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804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66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592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454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649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511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73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235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161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1023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hyperlink" Target="https://www.scodeno.com" TargetMode="Externa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2.xml"/><Relationship Id="rId16" Type="http://schemas.openxmlformats.org/officeDocument/2006/relationships/image" Target="../media/image15.png"/><Relationship Id="rId15" Type="http://schemas.openxmlformats.org/officeDocument/2006/relationships/image" Target="../media/image14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tags" Target="../tags/tag1.xml"/><Relationship Id="rId2" Type="http://schemas.openxmlformats.org/officeDocument/2006/relationships/hyperlink" Target="https://www.scodeno.com" TargetMode="Externa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hyperlink" Target="https://www.scodeno.com" TargetMode="Externa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hyperlink" Target="https://www.scodeno.com" TargetMode="Externa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hyperlink" Target="https://www.scodeno.com" TargetMode="Externa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hyperlink" Target="https://www.scodeno.com" TargetMode="External"/><Relationship Id="rId2" Type="http://schemas.openxmlformats.org/officeDocument/2006/relationships/image" Target="../media/image7.png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image" Target="../media/image8.png"/><Relationship Id="rId2" Type="http://schemas.openxmlformats.org/officeDocument/2006/relationships/hyperlink" Target="https://www.scodeno.com" TargetMode="Externa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21600000">
            <a:off x="477193" y="2146935"/>
            <a:ext cx="7103745" cy="3791059"/>
            <a:chOff x="0" y="0"/>
            <a:chExt cx="6986693" cy="3444999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6986693" cy="3444999"/>
            </a:xfrm>
            <a:prstGeom prst="rect">
              <a:avLst/>
            </a:prstGeom>
          </p:spPr>
        </p:pic>
        <p:pic>
          <p:nvPicPr>
            <p:cNvPr id="36" name="picture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3334598" y="2044499"/>
              <a:ext cx="301244" cy="288594"/>
            </a:xfrm>
            <a:prstGeom prst="rect">
              <a:avLst/>
            </a:prstGeom>
          </p:spPr>
        </p:pic>
        <p:pic>
          <p:nvPicPr>
            <p:cNvPr id="38" name="picture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3334598" y="1616611"/>
              <a:ext cx="301244" cy="288594"/>
            </a:xfrm>
            <a:prstGeom prst="rect">
              <a:avLst/>
            </a:prstGeom>
          </p:spPr>
        </p:pic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334598" y="1188735"/>
              <a:ext cx="301244" cy="288594"/>
            </a:xfrm>
            <a:prstGeom prst="rect">
              <a:avLst/>
            </a:prstGeom>
          </p:spPr>
        </p:pic>
        <p:pic>
          <p:nvPicPr>
            <p:cNvPr id="42" name="picture 4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3334598" y="760846"/>
              <a:ext cx="301244" cy="288607"/>
            </a:xfrm>
            <a:prstGeom prst="rect">
              <a:avLst/>
            </a:prstGeom>
          </p:spPr>
        </p:pic>
        <p:pic>
          <p:nvPicPr>
            <p:cNvPr id="44" name="picture 4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3334598" y="332983"/>
              <a:ext cx="301244" cy="288594"/>
            </a:xfrm>
            <a:prstGeom prst="rect">
              <a:avLst/>
            </a:prstGeom>
          </p:spPr>
        </p:pic>
      </p:grpSp>
      <p:sp>
        <p:nvSpPr>
          <p:cNvPr id="62" name="textbox 62"/>
          <p:cNvSpPr/>
          <p:nvPr/>
        </p:nvSpPr>
        <p:spPr>
          <a:xfrm>
            <a:off x="675005" y="1173480"/>
            <a:ext cx="6694170" cy="6946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ct val="85000"/>
              </a:lnSpc>
            </a:pPr>
            <a:r>
              <a:rPr lang="en-US" sz="2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</a:t>
            </a: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-Port Giga</a:t>
            </a:r>
            <a:r>
              <a:rPr sz="2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bit</a:t>
            </a:r>
            <a:r>
              <a:rPr sz="2400" b="1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L2+</a:t>
            </a:r>
            <a:r>
              <a:rPr sz="24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Managed</a:t>
            </a:r>
            <a:r>
              <a:rPr sz="2400" b="1" kern="0" spc="1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400" b="1" kern="0" spc="-2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Ethernet Switch</a:t>
            </a:r>
            <a:endParaRPr lang="en-US" sz="2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ct val="85000"/>
              </a:lnSpc>
            </a:pPr>
            <a:r>
              <a:rPr lang="en-US" b="1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4*100/1000M </a:t>
            </a:r>
            <a:r>
              <a:rPr lang="en-US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Combo Ports</a:t>
            </a:r>
            <a:r>
              <a:rPr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+ </a:t>
            </a:r>
            <a:r>
              <a:rPr lang="en-US" b="1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16*10/100/1000M </a:t>
            </a:r>
            <a:r>
              <a:rPr lang="en-US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RJ45 </a:t>
            </a:r>
            <a:r>
              <a:rPr lang="en-US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Ports</a:t>
            </a:r>
            <a:endParaRPr lang="en-US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1165860" y="3182519"/>
            <a:ext cx="1943100" cy="187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ct val="77000"/>
              </a:lnSpc>
            </a:pPr>
            <a:r>
              <a:rPr sz="1300" b="1" kern="0" spc="5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S200-20GCM-C4-ACR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4337" y="2462814"/>
            <a:ext cx="25210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kern="0" spc="-20">
                <a:solidFill>
                  <a:srgbClr val="000000">
                    <a:alpha val="100000"/>
                  </a:srgbClr>
                </a:solidFill>
                <a:latin typeface="Segoe UI" panose="020B0502040204020203"/>
                <a:cs typeface="Segoe UI" panose="020B0502040204020203"/>
              </a:rPr>
              <a:t>Multiple</a:t>
            </a:r>
            <a:r>
              <a:rPr lang="en-US" altLang="zh-CN" sz="1800" kern="0" spc="11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lang="en-US" altLang="zh-CN" sz="1300" kern="0" spc="-20">
                <a:solidFill>
                  <a:srgbClr val="000000">
                    <a:alpha val="100000"/>
                  </a:srgbClr>
                </a:solidFill>
                <a:latin typeface="Segoe UI" panose="020B0502040204020203"/>
                <a:cs typeface="Segoe UI" panose="020B0502040204020203"/>
              </a:rPr>
              <a:t>management methods</a:t>
            </a:r>
            <a:endParaRPr lang="zh-CN" altLang="en-US" sz="1300" kern="0" spc="-20">
              <a:solidFill>
                <a:srgbClr val="000000">
                  <a:alpha val="100000"/>
                </a:srgbClr>
              </a:solidFill>
              <a:latin typeface="Segoe UI" panose="020B0502040204020203"/>
              <a:cs typeface="Segoe UI" panose="020B0502040204020203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74337" y="3012486"/>
            <a:ext cx="2521027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kern="0" spc="-1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Non-blocking,</a:t>
            </a:r>
            <a:r>
              <a:rPr lang="en-US" altLang="zh-CN" sz="1300" kern="0" spc="17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lang="en-US" altLang="zh-CN" sz="1300" kern="0" spc="-1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low delay design</a:t>
            </a:r>
            <a:endParaRPr lang="zh-CN" altLang="en-US" sz="1300" kern="0" spc="-20">
              <a:solidFill>
                <a:srgbClr val="000000">
                  <a:alpha val="100000"/>
                </a:srgbClr>
              </a:solidFill>
              <a:latin typeface="Segoe UI" panose="020B0502040204020203"/>
              <a:cs typeface="Segoe UI" panose="020B0502040204020203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74337" y="3484926"/>
            <a:ext cx="2521027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kern="0" spc="-2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Rich</a:t>
            </a:r>
            <a:r>
              <a:rPr lang="en-US" altLang="zh-CN" sz="1300" kern="0" spc="16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lang="en-US" altLang="zh-CN" sz="1300" kern="0" spc="-2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in</a:t>
            </a:r>
            <a:r>
              <a:rPr lang="en-US" altLang="zh-CN" sz="1300" kern="0" spc="12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lang="en-US" altLang="zh-CN" sz="1300" kern="0" spc="-2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L2/L3 features</a:t>
            </a:r>
            <a:endParaRPr lang="zh-CN" altLang="en-US" sz="1300" kern="0" spc="-20">
              <a:solidFill>
                <a:srgbClr val="000000">
                  <a:alpha val="100000"/>
                </a:srgbClr>
              </a:solidFill>
              <a:latin typeface="Segoe UI" panose="020B0502040204020203"/>
              <a:cs typeface="Segoe UI" panose="020B0502040204020203"/>
            </a:endParaRPr>
          </a:p>
        </p:txBody>
      </p:sp>
      <p:sp>
        <p:nvSpPr>
          <p:cNvPr id="10" name="textbox 72"/>
          <p:cNvSpPr/>
          <p:nvPr/>
        </p:nvSpPr>
        <p:spPr>
          <a:xfrm>
            <a:off x="1051333" y="4307650"/>
            <a:ext cx="2242185" cy="2089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</a:pPr>
            <a:r>
              <a:rPr sz="1300" b="1" kern="0" spc="5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S200-20GCPM-C4-ACR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7" name="textbox 72"/>
          <p:cNvSpPr/>
          <p:nvPr/>
        </p:nvSpPr>
        <p:spPr>
          <a:xfrm>
            <a:off x="865263" y="5405114"/>
            <a:ext cx="2605405" cy="2774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ctr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ctr" rtl="0" eaLnBrk="0">
              <a:lnSpc>
                <a:spcPct val="77000"/>
              </a:lnSpc>
            </a:pPr>
            <a:r>
              <a:rPr sz="1300" b="1" kern="0" spc="5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S200-20GCPM-</a:t>
            </a:r>
            <a:r>
              <a:rPr lang="en-US" sz="1300" b="1" kern="0" spc="5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B2</a:t>
            </a:r>
            <a:r>
              <a:rPr sz="1300" b="1" kern="0" spc="5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C4-ACR</a:t>
            </a:r>
            <a:endParaRPr lang="en-US" sz="1300" b="1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6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18" name="picture 6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19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8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5959475" y="9875520"/>
            <a:ext cx="18288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8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8"/>
            </a:endParaRPr>
          </a:p>
        </p:txBody>
      </p:sp>
      <p:sp>
        <p:nvSpPr>
          <p:cNvPr id="12" name="textbox 68"/>
          <p:cNvSpPr/>
          <p:nvPr/>
        </p:nvSpPr>
        <p:spPr>
          <a:xfrm>
            <a:off x="71257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Switch-&gt;2.5G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pic>
        <p:nvPicPr>
          <p:cNvPr id="21" name="picture 6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0" y="329"/>
            <a:ext cx="7775447" cy="629399"/>
          </a:xfrm>
          <a:prstGeom prst="rect">
            <a:avLst/>
          </a:prstGeom>
        </p:spPr>
      </p:pic>
      <p:sp>
        <p:nvSpPr>
          <p:cNvPr id="22" name="textbox 68"/>
          <p:cNvSpPr/>
          <p:nvPr/>
        </p:nvSpPr>
        <p:spPr>
          <a:xfrm>
            <a:off x="2519988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r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r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Switch-&gt;2.5G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sp>
        <p:nvSpPr>
          <p:cNvPr id="23" name="path 70"/>
          <p:cNvSpPr/>
          <p:nvPr/>
        </p:nvSpPr>
        <p:spPr>
          <a:xfrm>
            <a:off x="323080" y="151004"/>
            <a:ext cx="1283986" cy="297417"/>
          </a:xfrm>
          <a:custGeom>
            <a:avLst/>
            <a:gdLst/>
            <a:ahLst/>
            <a:cxnLst/>
            <a:rect l="0" t="0" r="0" b="0"/>
            <a:pathLst>
              <a:path w="2022" h="468">
                <a:moveTo>
                  <a:pt x="1924" y="329"/>
                </a:moveTo>
                <a:lnTo>
                  <a:pt x="1950" y="239"/>
                </a:lnTo>
                <a:lnTo>
                  <a:pt x="1901" y="239"/>
                </a:lnTo>
                <a:lnTo>
                  <a:pt x="1891" y="239"/>
                </a:lnTo>
                <a:lnTo>
                  <a:pt x="1824" y="239"/>
                </a:lnTo>
                <a:lnTo>
                  <a:pt x="1825" y="234"/>
                </a:lnTo>
                <a:cubicBezTo>
                  <a:pt x="1828" y="222"/>
                  <a:pt x="1844" y="217"/>
                  <a:pt x="1872" y="217"/>
                </a:cubicBezTo>
                <a:lnTo>
                  <a:pt x="1977" y="217"/>
                </a:lnTo>
                <a:cubicBezTo>
                  <a:pt x="2008" y="217"/>
                  <a:pt x="2022" y="222"/>
                  <a:pt x="2018" y="234"/>
                </a:cubicBezTo>
                <a:lnTo>
                  <a:pt x="1990" y="334"/>
                </a:lnTo>
                <a:cubicBezTo>
                  <a:pt x="1987" y="345"/>
                  <a:pt x="1970" y="351"/>
                  <a:pt x="1939" y="351"/>
                </a:cubicBezTo>
                <a:lnTo>
                  <a:pt x="1835" y="351"/>
                </a:lnTo>
                <a:cubicBezTo>
                  <a:pt x="1807" y="351"/>
                  <a:pt x="1794" y="345"/>
                  <a:pt x="1797" y="334"/>
                </a:cubicBezTo>
                <a:lnTo>
                  <a:pt x="1818" y="259"/>
                </a:lnTo>
                <a:lnTo>
                  <a:pt x="1885" y="259"/>
                </a:lnTo>
                <a:lnTo>
                  <a:pt x="1866" y="329"/>
                </a:lnTo>
                <a:lnTo>
                  <a:pt x="1924" y="329"/>
                </a:lnTo>
                <a:close/>
              </a:path>
              <a:path w="2022" h="468">
                <a:moveTo>
                  <a:pt x="1472" y="239"/>
                </a:moveTo>
                <a:lnTo>
                  <a:pt x="1464" y="268"/>
                </a:lnTo>
                <a:lnTo>
                  <a:pt x="1516" y="268"/>
                </a:lnTo>
                <a:lnTo>
                  <a:pt x="1524" y="239"/>
                </a:lnTo>
                <a:lnTo>
                  <a:pt x="1472" y="239"/>
                </a:lnTo>
                <a:close/>
                <a:moveTo>
                  <a:pt x="1573" y="351"/>
                </a:moveTo>
                <a:lnTo>
                  <a:pt x="1580" y="351"/>
                </a:lnTo>
                <a:lnTo>
                  <a:pt x="1604" y="351"/>
                </a:lnTo>
                <a:lnTo>
                  <a:pt x="1621" y="351"/>
                </a:lnTo>
                <a:cubicBezTo>
                  <a:pt x="1643" y="351"/>
                  <a:pt x="1650" y="340"/>
                  <a:pt x="1652" y="334"/>
                </a:cubicBezTo>
                <a:lnTo>
                  <a:pt x="1652" y="332"/>
                </a:lnTo>
                <a:lnTo>
                  <a:pt x="1678" y="241"/>
                </a:lnTo>
                <a:lnTo>
                  <a:pt x="1737" y="241"/>
                </a:lnTo>
                <a:lnTo>
                  <a:pt x="1706" y="351"/>
                </a:lnTo>
                <a:lnTo>
                  <a:pt x="1773" y="351"/>
                </a:lnTo>
                <a:lnTo>
                  <a:pt x="1806" y="232"/>
                </a:lnTo>
                <a:cubicBezTo>
                  <a:pt x="1810" y="221"/>
                  <a:pt x="1795" y="215"/>
                  <a:pt x="1764" y="215"/>
                </a:cubicBezTo>
                <a:lnTo>
                  <a:pt x="1684" y="220"/>
                </a:lnTo>
                <a:lnTo>
                  <a:pt x="1685" y="217"/>
                </a:lnTo>
                <a:lnTo>
                  <a:pt x="1618" y="217"/>
                </a:lnTo>
                <a:lnTo>
                  <a:pt x="1586" y="329"/>
                </a:lnTo>
                <a:lnTo>
                  <a:pt x="1585" y="329"/>
                </a:lnTo>
                <a:lnTo>
                  <a:pt x="1557" y="329"/>
                </a:lnTo>
                <a:lnTo>
                  <a:pt x="1496" y="329"/>
                </a:lnTo>
                <a:lnTo>
                  <a:pt x="1496" y="329"/>
                </a:lnTo>
                <a:lnTo>
                  <a:pt x="1447" y="329"/>
                </a:lnTo>
                <a:lnTo>
                  <a:pt x="1458" y="289"/>
                </a:lnTo>
                <a:lnTo>
                  <a:pt x="1562" y="289"/>
                </a:lnTo>
                <a:lnTo>
                  <a:pt x="1579" y="283"/>
                </a:lnTo>
                <a:lnTo>
                  <a:pt x="1593" y="234"/>
                </a:lnTo>
                <a:cubicBezTo>
                  <a:pt x="1596" y="222"/>
                  <a:pt x="1584" y="217"/>
                  <a:pt x="1555" y="217"/>
                </a:cubicBezTo>
                <a:lnTo>
                  <a:pt x="1454" y="217"/>
                </a:lnTo>
                <a:cubicBezTo>
                  <a:pt x="1425" y="217"/>
                  <a:pt x="1409" y="222"/>
                  <a:pt x="1406" y="234"/>
                </a:cubicBezTo>
                <a:lnTo>
                  <a:pt x="1378" y="334"/>
                </a:lnTo>
                <a:cubicBezTo>
                  <a:pt x="1375" y="345"/>
                  <a:pt x="1388" y="351"/>
                  <a:pt x="1416" y="351"/>
                </a:cubicBezTo>
                <a:lnTo>
                  <a:pt x="1557" y="351"/>
                </a:lnTo>
                <a:lnTo>
                  <a:pt x="1573" y="351"/>
                </a:lnTo>
                <a:lnTo>
                  <a:pt x="1573" y="351"/>
                </a:lnTo>
                <a:close/>
              </a:path>
              <a:path w="2022" h="468">
                <a:moveTo>
                  <a:pt x="1293" y="328"/>
                </a:moveTo>
                <a:lnTo>
                  <a:pt x="1318" y="239"/>
                </a:lnTo>
                <a:lnTo>
                  <a:pt x="1298" y="239"/>
                </a:lnTo>
                <a:cubicBezTo>
                  <a:pt x="1284" y="239"/>
                  <a:pt x="1273" y="241"/>
                  <a:pt x="1266" y="244"/>
                </a:cubicBezTo>
                <a:cubicBezTo>
                  <a:pt x="1260" y="246"/>
                  <a:pt x="1256" y="250"/>
                  <a:pt x="1255" y="256"/>
                </a:cubicBezTo>
                <a:lnTo>
                  <a:pt x="1239" y="311"/>
                </a:lnTo>
                <a:cubicBezTo>
                  <a:pt x="1236" y="322"/>
                  <a:pt x="1248" y="328"/>
                  <a:pt x="1274" y="328"/>
                </a:cubicBezTo>
                <a:lnTo>
                  <a:pt x="1293" y="328"/>
                </a:lnTo>
                <a:close/>
                <a:moveTo>
                  <a:pt x="1170" y="319"/>
                </a:moveTo>
                <a:lnTo>
                  <a:pt x="1190" y="248"/>
                </a:lnTo>
                <a:cubicBezTo>
                  <a:pt x="1192" y="239"/>
                  <a:pt x="1201" y="232"/>
                  <a:pt x="1215" y="226"/>
                </a:cubicBezTo>
                <a:cubicBezTo>
                  <a:pt x="1231" y="220"/>
                  <a:pt x="1250" y="217"/>
                  <a:pt x="1274" y="217"/>
                </a:cubicBezTo>
                <a:lnTo>
                  <a:pt x="1324" y="217"/>
                </a:lnTo>
                <a:lnTo>
                  <a:pt x="1347" y="135"/>
                </a:lnTo>
                <a:lnTo>
                  <a:pt x="1415" y="135"/>
                </a:lnTo>
                <a:lnTo>
                  <a:pt x="1354" y="351"/>
                </a:lnTo>
                <a:lnTo>
                  <a:pt x="1287" y="351"/>
                </a:lnTo>
                <a:lnTo>
                  <a:pt x="1288" y="348"/>
                </a:lnTo>
                <a:lnTo>
                  <a:pt x="1234" y="352"/>
                </a:lnTo>
                <a:cubicBezTo>
                  <a:pt x="1210" y="352"/>
                  <a:pt x="1193" y="349"/>
                  <a:pt x="1181" y="342"/>
                </a:cubicBezTo>
                <a:cubicBezTo>
                  <a:pt x="1171" y="336"/>
                  <a:pt x="1167" y="328"/>
                  <a:pt x="1170" y="319"/>
                </a:cubicBezTo>
              </a:path>
              <a:path w="2022" h="468">
                <a:moveTo>
                  <a:pt x="1081" y="329"/>
                </a:moveTo>
                <a:lnTo>
                  <a:pt x="1106" y="239"/>
                </a:lnTo>
                <a:lnTo>
                  <a:pt x="1047" y="239"/>
                </a:lnTo>
                <a:lnTo>
                  <a:pt x="1022" y="329"/>
                </a:lnTo>
                <a:lnTo>
                  <a:pt x="1081" y="329"/>
                </a:lnTo>
                <a:close/>
                <a:moveTo>
                  <a:pt x="1174" y="234"/>
                </a:moveTo>
                <a:lnTo>
                  <a:pt x="1146" y="334"/>
                </a:lnTo>
                <a:cubicBezTo>
                  <a:pt x="1143" y="345"/>
                  <a:pt x="1126" y="351"/>
                  <a:pt x="1096" y="351"/>
                </a:cubicBezTo>
                <a:lnTo>
                  <a:pt x="991" y="351"/>
                </a:lnTo>
                <a:cubicBezTo>
                  <a:pt x="963" y="351"/>
                  <a:pt x="950" y="345"/>
                  <a:pt x="953" y="334"/>
                </a:cubicBezTo>
                <a:lnTo>
                  <a:pt x="981" y="234"/>
                </a:lnTo>
                <a:cubicBezTo>
                  <a:pt x="985" y="222"/>
                  <a:pt x="1000" y="217"/>
                  <a:pt x="1029" y="217"/>
                </a:cubicBezTo>
                <a:lnTo>
                  <a:pt x="1133" y="217"/>
                </a:lnTo>
                <a:cubicBezTo>
                  <a:pt x="1164" y="217"/>
                  <a:pt x="1178" y="222"/>
                  <a:pt x="1174" y="234"/>
                </a:cubicBezTo>
              </a:path>
              <a:path w="2022" h="468">
                <a:moveTo>
                  <a:pt x="876" y="304"/>
                </a:moveTo>
                <a:lnTo>
                  <a:pt x="942" y="304"/>
                </a:lnTo>
                <a:lnTo>
                  <a:pt x="933" y="334"/>
                </a:lnTo>
                <a:cubicBezTo>
                  <a:pt x="930" y="345"/>
                  <a:pt x="915" y="351"/>
                  <a:pt x="886" y="351"/>
                </a:cubicBezTo>
                <a:lnTo>
                  <a:pt x="785" y="351"/>
                </a:lnTo>
                <a:cubicBezTo>
                  <a:pt x="757" y="351"/>
                  <a:pt x="744" y="345"/>
                  <a:pt x="747" y="334"/>
                </a:cubicBezTo>
                <a:lnTo>
                  <a:pt x="776" y="234"/>
                </a:lnTo>
                <a:cubicBezTo>
                  <a:pt x="779" y="222"/>
                  <a:pt x="795" y="217"/>
                  <a:pt x="823" y="217"/>
                </a:cubicBezTo>
                <a:lnTo>
                  <a:pt x="924" y="217"/>
                </a:lnTo>
                <a:cubicBezTo>
                  <a:pt x="952" y="217"/>
                  <a:pt x="965" y="222"/>
                  <a:pt x="962" y="234"/>
                </a:cubicBezTo>
                <a:lnTo>
                  <a:pt x="954" y="259"/>
                </a:lnTo>
                <a:lnTo>
                  <a:pt x="889" y="259"/>
                </a:lnTo>
                <a:lnTo>
                  <a:pt x="894" y="239"/>
                </a:lnTo>
                <a:lnTo>
                  <a:pt x="841" y="239"/>
                </a:lnTo>
                <a:lnTo>
                  <a:pt x="816" y="329"/>
                </a:lnTo>
                <a:lnTo>
                  <a:pt x="869" y="329"/>
                </a:lnTo>
                <a:lnTo>
                  <a:pt x="876" y="304"/>
                </a:lnTo>
                <a:close/>
              </a:path>
              <a:path w="2022" h="468">
                <a:moveTo>
                  <a:pt x="545" y="277"/>
                </a:moveTo>
                <a:lnTo>
                  <a:pt x="614" y="277"/>
                </a:lnTo>
                <a:lnTo>
                  <a:pt x="600" y="328"/>
                </a:lnTo>
                <a:lnTo>
                  <a:pt x="659" y="328"/>
                </a:lnTo>
                <a:lnTo>
                  <a:pt x="673" y="279"/>
                </a:lnTo>
                <a:lnTo>
                  <a:pt x="576" y="213"/>
                </a:lnTo>
                <a:cubicBezTo>
                  <a:pt x="569" y="208"/>
                  <a:pt x="565" y="203"/>
                  <a:pt x="567" y="199"/>
                </a:cubicBezTo>
                <a:lnTo>
                  <a:pt x="580" y="153"/>
                </a:lnTo>
                <a:cubicBezTo>
                  <a:pt x="581" y="148"/>
                  <a:pt x="586" y="144"/>
                  <a:pt x="595" y="140"/>
                </a:cubicBezTo>
                <a:cubicBezTo>
                  <a:pt x="604" y="137"/>
                  <a:pt x="615" y="135"/>
                  <a:pt x="627" y="135"/>
                </a:cubicBezTo>
                <a:lnTo>
                  <a:pt x="742" y="135"/>
                </a:lnTo>
                <a:cubicBezTo>
                  <a:pt x="755" y="135"/>
                  <a:pt x="765" y="137"/>
                  <a:pt x="771" y="140"/>
                </a:cubicBezTo>
                <a:cubicBezTo>
                  <a:pt x="778" y="144"/>
                  <a:pt x="780" y="148"/>
                  <a:pt x="779" y="153"/>
                </a:cubicBezTo>
                <a:lnTo>
                  <a:pt x="766" y="197"/>
                </a:lnTo>
                <a:lnTo>
                  <a:pt x="697" y="197"/>
                </a:lnTo>
                <a:lnTo>
                  <a:pt x="708" y="159"/>
                </a:lnTo>
                <a:lnTo>
                  <a:pt x="649" y="159"/>
                </a:lnTo>
                <a:lnTo>
                  <a:pt x="638" y="197"/>
                </a:lnTo>
                <a:lnTo>
                  <a:pt x="731" y="259"/>
                </a:lnTo>
                <a:cubicBezTo>
                  <a:pt x="741" y="266"/>
                  <a:pt x="746" y="272"/>
                  <a:pt x="744" y="277"/>
                </a:cubicBezTo>
                <a:lnTo>
                  <a:pt x="728" y="333"/>
                </a:lnTo>
                <a:cubicBezTo>
                  <a:pt x="727" y="338"/>
                  <a:pt x="722" y="342"/>
                  <a:pt x="713" y="346"/>
                </a:cubicBezTo>
                <a:cubicBezTo>
                  <a:pt x="704" y="349"/>
                  <a:pt x="694" y="351"/>
                  <a:pt x="681" y="351"/>
                </a:cubicBezTo>
                <a:lnTo>
                  <a:pt x="566" y="351"/>
                </a:lnTo>
                <a:cubicBezTo>
                  <a:pt x="555" y="351"/>
                  <a:pt x="545" y="349"/>
                  <a:pt x="538" y="346"/>
                </a:cubicBezTo>
                <a:cubicBezTo>
                  <a:pt x="530" y="343"/>
                  <a:pt x="527" y="339"/>
                  <a:pt x="529" y="333"/>
                </a:cubicBezTo>
                <a:lnTo>
                  <a:pt x="545" y="277"/>
                </a:lnTo>
                <a:close/>
              </a:path>
              <a:path w="2022" h="468">
                <a:moveTo>
                  <a:pt x="238" y="386"/>
                </a:moveTo>
                <a:lnTo>
                  <a:pt x="260" y="307"/>
                </a:lnTo>
                <a:lnTo>
                  <a:pt x="146" y="307"/>
                </a:lnTo>
                <a:lnTo>
                  <a:pt x="164" y="233"/>
                </a:lnTo>
                <a:lnTo>
                  <a:pt x="279" y="233"/>
                </a:lnTo>
                <a:lnTo>
                  <a:pt x="298" y="160"/>
                </a:lnTo>
                <a:lnTo>
                  <a:pt x="123" y="160"/>
                </a:lnTo>
                <a:lnTo>
                  <a:pt x="94" y="160"/>
                </a:lnTo>
                <a:cubicBezTo>
                  <a:pt x="94" y="160"/>
                  <a:pt x="58" y="160"/>
                  <a:pt x="50" y="196"/>
                </a:cubicBezTo>
                <a:lnTo>
                  <a:pt x="11" y="352"/>
                </a:lnTo>
                <a:cubicBezTo>
                  <a:pt x="11" y="352"/>
                  <a:pt x="-2" y="386"/>
                  <a:pt x="50" y="386"/>
                </a:cubicBezTo>
                <a:lnTo>
                  <a:pt x="238" y="386"/>
                </a:lnTo>
                <a:close/>
              </a:path>
              <a:path w="2022" h="468">
                <a:moveTo>
                  <a:pt x="319" y="81"/>
                </a:moveTo>
                <a:lnTo>
                  <a:pt x="298" y="160"/>
                </a:lnTo>
                <a:lnTo>
                  <a:pt x="418" y="160"/>
                </a:lnTo>
                <a:lnTo>
                  <a:pt x="401" y="233"/>
                </a:lnTo>
                <a:lnTo>
                  <a:pt x="279" y="233"/>
                </a:lnTo>
                <a:lnTo>
                  <a:pt x="260" y="307"/>
                </a:lnTo>
                <a:lnTo>
                  <a:pt x="435" y="307"/>
                </a:lnTo>
                <a:lnTo>
                  <a:pt x="464" y="307"/>
                </a:lnTo>
                <a:cubicBezTo>
                  <a:pt x="464" y="307"/>
                  <a:pt x="500" y="307"/>
                  <a:pt x="508" y="271"/>
                </a:cubicBezTo>
                <a:lnTo>
                  <a:pt x="544" y="115"/>
                </a:lnTo>
                <a:cubicBezTo>
                  <a:pt x="544" y="115"/>
                  <a:pt x="559" y="81"/>
                  <a:pt x="506" y="81"/>
                </a:cubicBezTo>
                <a:lnTo>
                  <a:pt x="319" y="81"/>
                </a:lnTo>
                <a:close/>
              </a:path>
              <a:path w="2022" h="468">
                <a:moveTo>
                  <a:pt x="206" y="81"/>
                </a:moveTo>
                <a:lnTo>
                  <a:pt x="220" y="21"/>
                </a:lnTo>
                <a:cubicBezTo>
                  <a:pt x="220" y="21"/>
                  <a:pt x="230" y="0"/>
                  <a:pt x="278" y="1"/>
                </a:cubicBezTo>
                <a:lnTo>
                  <a:pt x="338" y="1"/>
                </a:lnTo>
                <a:lnTo>
                  <a:pt x="319" y="81"/>
                </a:lnTo>
                <a:lnTo>
                  <a:pt x="206" y="81"/>
                </a:lnTo>
                <a:close/>
              </a:path>
              <a:path w="2022" h="468">
                <a:moveTo>
                  <a:pt x="359" y="385"/>
                </a:moveTo>
                <a:lnTo>
                  <a:pt x="337" y="446"/>
                </a:lnTo>
                <a:cubicBezTo>
                  <a:pt x="337" y="446"/>
                  <a:pt x="327" y="468"/>
                  <a:pt x="280" y="466"/>
                </a:cubicBezTo>
                <a:lnTo>
                  <a:pt x="220" y="466"/>
                </a:lnTo>
                <a:lnTo>
                  <a:pt x="238" y="386"/>
                </a:lnTo>
                <a:lnTo>
                  <a:pt x="359" y="38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" name="textbox 58"/>
          <p:cNvSpPr/>
          <p:nvPr/>
        </p:nvSpPr>
        <p:spPr>
          <a:xfrm>
            <a:off x="557841" y="6428600"/>
            <a:ext cx="6650355" cy="29311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2000" b="1" kern="0" spc="-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</a:t>
            </a:r>
            <a:r>
              <a:rPr sz="2000" b="1" kern="0" spc="14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 Overvie</a:t>
            </a:r>
            <a:r>
              <a:rPr sz="2000" b="1" kern="0" spc="-3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320" algn="l" rtl="0" eaLnBrk="0">
              <a:lnSpc>
                <a:spcPct val="83000"/>
              </a:lnSpc>
              <a:spcBef>
                <a:spcPts val="450"/>
              </a:spcBef>
            </a:pP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The S200 ser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ies of management switches adopts </a:t>
            </a:r>
            <a:r>
              <a:rPr lang="en-US"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low power consumption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130" indent="-635" algn="l" rtl="0" eaLnBrk="0">
              <a:lnSpc>
                <a:spcPct val="166000"/>
              </a:lnSpc>
              <a:spcBef>
                <a:spcPts val="15"/>
              </a:spcBef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design, which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meets the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requirements of green environmental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protec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tion</a:t>
            </a:r>
            <a:r>
              <a:rPr sz="15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 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and energy saving;</a:t>
            </a:r>
            <a:r>
              <a:rPr sz="15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Rich</a:t>
            </a:r>
            <a:r>
              <a:rPr sz="15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L2/L3 functional fe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atures to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meet different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ct val="85000"/>
              </a:lnSpc>
              <a:spcBef>
                <a:spcPts val="1160"/>
              </a:spcBef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business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requirements;</a:t>
            </a:r>
            <a:r>
              <a:rPr sz="15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Powerful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security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policies and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rich security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955" algn="l" rtl="0" eaLnBrk="0">
              <a:lnSpc>
                <a:spcPct val="85000"/>
              </a:lnSpc>
              <a:spcBef>
                <a:spcPts val="1350"/>
              </a:spcBef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features ensure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network security; The manageme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nt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platform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is</a:t>
            </a:r>
            <a:r>
              <a:rPr lang="en-US"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simple </a:t>
            </a:r>
            <a:endParaRPr sz="1500" kern="0" spc="4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955" algn="l" rtl="0" eaLnBrk="0">
              <a:lnSpc>
                <a:spcPct val="85000"/>
              </a:lnSpc>
              <a:spcBef>
                <a:spcPts val="1350"/>
              </a:spcBef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and easy to</a:t>
            </a: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use, greatly facilitating the operatio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n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and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maintenance</a:t>
            </a:r>
            <a:r>
              <a:rPr sz="1500" kern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endParaRPr sz="1500" kern="0" spc="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955" algn="l" rtl="0" eaLnBrk="0">
              <a:lnSpc>
                <a:spcPct val="85000"/>
              </a:lnSpc>
              <a:spcBef>
                <a:spcPts val="1350"/>
              </a:spcBef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methods of management</a:t>
            </a:r>
            <a:r>
              <a:rPr sz="1500" kern="0" spc="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personnel.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174337" y="3966891"/>
            <a:ext cx="2807217" cy="291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kern="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Strong security policy and strategy</a:t>
            </a:r>
            <a:endParaRPr lang="zh-CN" altLang="en-US" sz="1300" kern="0" spc="-20">
              <a:solidFill>
                <a:srgbClr val="000000">
                  <a:alpha val="100000"/>
                </a:srgbClr>
              </a:solidFill>
              <a:latin typeface="Segoe UI" panose="020B0502040204020203"/>
              <a:cs typeface="Segoe UI" panose="020B0502040204020203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174337" y="4398056"/>
            <a:ext cx="3040008" cy="292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300" kern="0" spc="5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Eco-friendly </a:t>
            </a:r>
            <a:r>
              <a:rPr lang="en-US" altLang="zh-CN" sz="1300" kern="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and</a:t>
            </a:r>
            <a:r>
              <a:rPr lang="en-US" altLang="zh-CN" sz="1300" kern="0" spc="6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lang="en-US" altLang="zh-CN" sz="1300" kern="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en</a:t>
            </a:r>
            <a:r>
              <a:rPr lang="en-US" altLang="zh-CN" sz="1300" kern="0" spc="-10">
                <a:solidFill>
                  <a:srgbClr val="000000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ergy-saving</a:t>
            </a:r>
            <a:endParaRPr lang="zh-CN" altLang="en-US" sz="1300" kern="0" spc="-20">
              <a:solidFill>
                <a:srgbClr val="000000">
                  <a:alpha val="100000"/>
                </a:srgbClr>
              </a:solidFill>
              <a:latin typeface="Segoe UI" panose="020B0502040204020203"/>
              <a:cs typeface="Segoe UI" panose="020B0502040204020203"/>
            </a:endParaRPr>
          </a:p>
        </p:txBody>
      </p:sp>
      <p:pic>
        <p:nvPicPr>
          <p:cNvPr id="27" name="图片 26" descr="Scodeno_20GCPM-C4-ACR_p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5005" y="2256155"/>
            <a:ext cx="2817170" cy="756000"/>
          </a:xfrm>
          <a:prstGeom prst="rect">
            <a:avLst/>
          </a:prstGeom>
        </p:spPr>
      </p:pic>
      <p:pic>
        <p:nvPicPr>
          <p:cNvPr id="28" name="图片 27" descr="Scodeno_20GCPM-C4-ACR_p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5005" y="3400425"/>
            <a:ext cx="2817170" cy="756000"/>
          </a:xfrm>
          <a:prstGeom prst="rect">
            <a:avLst/>
          </a:prstGeom>
        </p:spPr>
      </p:pic>
      <p:pic>
        <p:nvPicPr>
          <p:cNvPr id="31" name="图片 30" descr="Scodeno_20GCPM-C4B2-ACR_p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5005" y="4638675"/>
            <a:ext cx="2857584" cy="6840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4029065" y="5080812"/>
            <a:ext cx="2578044" cy="408060"/>
            <a:chOff x="4304522" y="5682609"/>
            <a:chExt cx="2578044" cy="408060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389690" y="5682609"/>
              <a:ext cx="408059" cy="408059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04522" y="5682609"/>
              <a:ext cx="408059" cy="408059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847106" y="5682609"/>
              <a:ext cx="408412" cy="408060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474858" y="5682609"/>
              <a:ext cx="407708" cy="408059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931921" y="5682609"/>
              <a:ext cx="407707" cy="4080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-254001" y="684467"/>
            <a:ext cx="4547235" cy="530402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| Key Features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188616" y="1227474"/>
            <a:ext cx="7285357" cy="3429233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Supports IEEE 802.3 af/at, PoE management, and PoE Watchdog</a:t>
            </a:r>
            <a:r>
              <a: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；</a:t>
            </a: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6KV port lightning protection;</a:t>
            </a:r>
            <a:endParaRPr lang="en-US" altLang="zh-CN" sz="16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ESD: contact 8KV, air 15KV</a:t>
            </a:r>
            <a:r>
              <a: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；</a:t>
            </a: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-10~50℃ wide operating temperature range</a:t>
            </a:r>
            <a:r>
              <a: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；</a:t>
            </a: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Support static routing function</a:t>
            </a:r>
            <a:r>
              <a: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；</a:t>
            </a: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Support L2 management functions such as VLAN, LLDP, LACP etc.</a:t>
            </a:r>
            <a:r>
              <a: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；</a:t>
            </a: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Support rich security features such as 802.1X, AAA, Port Security, DHCP Snooping, Port Isolation, DAI etc.</a:t>
            </a:r>
            <a:r>
              <a: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；</a:t>
            </a: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Support Telnet/SSH, SNMP, WEB UI, CLI.</a:t>
            </a:r>
            <a:endParaRPr lang="en-US" altLang="zh-CN" sz="16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959475" y="9875520"/>
            <a:ext cx="18288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2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2"/>
            </a:endParaRPr>
          </a:p>
        </p:txBody>
      </p:sp>
      <p:graphicFrame>
        <p:nvGraphicFramePr>
          <p:cNvPr id="12" name="表格 11"/>
          <p:cNvGraphicFramePr/>
          <p:nvPr>
            <p:custDataLst>
              <p:tags r:id="rId3"/>
            </p:custDataLst>
          </p:nvPr>
        </p:nvGraphicFramePr>
        <p:xfrm>
          <a:off x="427355" y="5560060"/>
          <a:ext cx="6762115" cy="3879215"/>
        </p:xfrm>
        <a:graphic>
          <a:graphicData uri="http://schemas.openxmlformats.org/drawingml/2006/table">
            <a:tbl>
              <a:tblPr/>
              <a:tblGrid>
                <a:gridCol w="1763395"/>
                <a:gridCol w="1657985"/>
                <a:gridCol w="1683385"/>
                <a:gridCol w="1657350"/>
              </a:tblGrid>
              <a:tr h="70802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  <a:endParaRPr lang="en-US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S200-20GCM-C4-ACR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S200-20GCPM-C4-ACR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S200-20GCPM-B2C4-ACR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</a:tr>
              <a:tr h="321945">
                <a:tc row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Interface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4*1000M Combo </a:t>
                      </a: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ports</a:t>
                      </a: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+ 16*10/100/1000M RJ45 </a:t>
                      </a: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ports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1945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1*Console Management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2580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Switching Capacity</a:t>
                      </a: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56Gbps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</a:tr>
              <a:tr h="32194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Packets Forwarding Rate</a:t>
                      </a: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29.76Mpps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29781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MAC Table</a:t>
                      </a:r>
                      <a:endParaRPr lang="en-US" altLang="zh-CN" sz="11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8K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32194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Packet Buffer</a:t>
                      </a: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4.1M</a:t>
                      </a: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bits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29400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Transfer Delay</a:t>
                      </a: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&lt;10us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322580">
                <a:tc row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Power Supply</a:t>
                      </a: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AC100-240V 50/60HZ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1945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Empty Load Power: &lt;20W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448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LED Indicators</a:t>
                      </a: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PWR, SYS,Link/ACT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100" b="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-254000" y="4765040"/>
            <a:ext cx="5080000" cy="6864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| Hardware </a:t>
            </a:r>
            <a:r>
              <a:rPr lang="en-US" altLang="zh-CN">
                <a:sym typeface="+mn-ea"/>
              </a:rPr>
              <a:t>Features</a:t>
            </a:r>
            <a:endParaRPr lang="en-US" altLang="zh-CN"/>
          </a:p>
          <a:p>
            <a:r>
              <a:rPr lang="en-US" altLang="zh-CN"/>
              <a:t> </a:t>
            </a:r>
            <a:endParaRPr lang="en-US" altLang="zh-CN"/>
          </a:p>
          <a:p>
            <a:r>
              <a:rPr lang="en-US" altLang="zh-CN"/>
              <a:t> </a:t>
            </a:r>
            <a:endParaRPr lang="en-US" altLang="zh-CN"/>
          </a:p>
          <a:p>
            <a:r>
              <a:rPr lang="en-US" altLang="zh-CN"/>
              <a:t> </a:t>
            </a:r>
            <a:endParaRPr lang="en-US" altLang="zh-CN"/>
          </a:p>
        </p:txBody>
      </p:sp>
      <p:sp>
        <p:nvSpPr>
          <p:cNvPr id="68" name="textbox 68"/>
          <p:cNvSpPr/>
          <p:nvPr/>
        </p:nvSpPr>
        <p:spPr>
          <a:xfrm>
            <a:off x="71257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Switch-&gt;2.5G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pic>
        <p:nvPicPr>
          <p:cNvPr id="11" name="picture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329"/>
            <a:ext cx="7775447" cy="629399"/>
          </a:xfrm>
          <a:prstGeom prst="rect">
            <a:avLst/>
          </a:prstGeom>
        </p:spPr>
      </p:pic>
      <p:sp>
        <p:nvSpPr>
          <p:cNvPr id="13" name="textbox 68"/>
          <p:cNvSpPr/>
          <p:nvPr/>
        </p:nvSpPr>
        <p:spPr>
          <a:xfrm>
            <a:off x="2519988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r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Switch-&gt;2.5G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sp>
        <p:nvSpPr>
          <p:cNvPr id="14" name="path 70"/>
          <p:cNvSpPr/>
          <p:nvPr/>
        </p:nvSpPr>
        <p:spPr>
          <a:xfrm>
            <a:off x="323080" y="151004"/>
            <a:ext cx="1283986" cy="297417"/>
          </a:xfrm>
          <a:custGeom>
            <a:avLst/>
            <a:gdLst/>
            <a:ahLst/>
            <a:cxnLst/>
            <a:rect l="0" t="0" r="0" b="0"/>
            <a:pathLst>
              <a:path w="2022" h="468">
                <a:moveTo>
                  <a:pt x="1924" y="329"/>
                </a:moveTo>
                <a:lnTo>
                  <a:pt x="1950" y="239"/>
                </a:lnTo>
                <a:lnTo>
                  <a:pt x="1901" y="239"/>
                </a:lnTo>
                <a:lnTo>
                  <a:pt x="1891" y="239"/>
                </a:lnTo>
                <a:lnTo>
                  <a:pt x="1824" y="239"/>
                </a:lnTo>
                <a:lnTo>
                  <a:pt x="1825" y="234"/>
                </a:lnTo>
                <a:cubicBezTo>
                  <a:pt x="1828" y="222"/>
                  <a:pt x="1844" y="217"/>
                  <a:pt x="1872" y="217"/>
                </a:cubicBezTo>
                <a:lnTo>
                  <a:pt x="1977" y="217"/>
                </a:lnTo>
                <a:cubicBezTo>
                  <a:pt x="2008" y="217"/>
                  <a:pt x="2022" y="222"/>
                  <a:pt x="2018" y="234"/>
                </a:cubicBezTo>
                <a:lnTo>
                  <a:pt x="1990" y="334"/>
                </a:lnTo>
                <a:cubicBezTo>
                  <a:pt x="1987" y="345"/>
                  <a:pt x="1970" y="351"/>
                  <a:pt x="1939" y="351"/>
                </a:cubicBezTo>
                <a:lnTo>
                  <a:pt x="1835" y="351"/>
                </a:lnTo>
                <a:cubicBezTo>
                  <a:pt x="1807" y="351"/>
                  <a:pt x="1794" y="345"/>
                  <a:pt x="1797" y="334"/>
                </a:cubicBezTo>
                <a:lnTo>
                  <a:pt x="1818" y="259"/>
                </a:lnTo>
                <a:lnTo>
                  <a:pt x="1885" y="259"/>
                </a:lnTo>
                <a:lnTo>
                  <a:pt x="1866" y="329"/>
                </a:lnTo>
                <a:lnTo>
                  <a:pt x="1924" y="329"/>
                </a:lnTo>
                <a:close/>
              </a:path>
              <a:path w="2022" h="468">
                <a:moveTo>
                  <a:pt x="1472" y="239"/>
                </a:moveTo>
                <a:lnTo>
                  <a:pt x="1464" y="268"/>
                </a:lnTo>
                <a:lnTo>
                  <a:pt x="1516" y="268"/>
                </a:lnTo>
                <a:lnTo>
                  <a:pt x="1524" y="239"/>
                </a:lnTo>
                <a:lnTo>
                  <a:pt x="1472" y="239"/>
                </a:lnTo>
                <a:close/>
                <a:moveTo>
                  <a:pt x="1573" y="351"/>
                </a:moveTo>
                <a:lnTo>
                  <a:pt x="1580" y="351"/>
                </a:lnTo>
                <a:lnTo>
                  <a:pt x="1604" y="351"/>
                </a:lnTo>
                <a:lnTo>
                  <a:pt x="1621" y="351"/>
                </a:lnTo>
                <a:cubicBezTo>
                  <a:pt x="1643" y="351"/>
                  <a:pt x="1650" y="340"/>
                  <a:pt x="1652" y="334"/>
                </a:cubicBezTo>
                <a:lnTo>
                  <a:pt x="1652" y="332"/>
                </a:lnTo>
                <a:lnTo>
                  <a:pt x="1678" y="241"/>
                </a:lnTo>
                <a:lnTo>
                  <a:pt x="1737" y="241"/>
                </a:lnTo>
                <a:lnTo>
                  <a:pt x="1706" y="351"/>
                </a:lnTo>
                <a:lnTo>
                  <a:pt x="1773" y="351"/>
                </a:lnTo>
                <a:lnTo>
                  <a:pt x="1806" y="232"/>
                </a:lnTo>
                <a:cubicBezTo>
                  <a:pt x="1810" y="221"/>
                  <a:pt x="1795" y="215"/>
                  <a:pt x="1764" y="215"/>
                </a:cubicBezTo>
                <a:lnTo>
                  <a:pt x="1684" y="220"/>
                </a:lnTo>
                <a:lnTo>
                  <a:pt x="1685" y="217"/>
                </a:lnTo>
                <a:lnTo>
                  <a:pt x="1618" y="217"/>
                </a:lnTo>
                <a:lnTo>
                  <a:pt x="1586" y="329"/>
                </a:lnTo>
                <a:lnTo>
                  <a:pt x="1585" y="329"/>
                </a:lnTo>
                <a:lnTo>
                  <a:pt x="1557" y="329"/>
                </a:lnTo>
                <a:lnTo>
                  <a:pt x="1496" y="329"/>
                </a:lnTo>
                <a:lnTo>
                  <a:pt x="1496" y="329"/>
                </a:lnTo>
                <a:lnTo>
                  <a:pt x="1447" y="329"/>
                </a:lnTo>
                <a:lnTo>
                  <a:pt x="1458" y="289"/>
                </a:lnTo>
                <a:lnTo>
                  <a:pt x="1562" y="289"/>
                </a:lnTo>
                <a:lnTo>
                  <a:pt x="1579" y="283"/>
                </a:lnTo>
                <a:lnTo>
                  <a:pt x="1593" y="234"/>
                </a:lnTo>
                <a:cubicBezTo>
                  <a:pt x="1596" y="222"/>
                  <a:pt x="1584" y="217"/>
                  <a:pt x="1555" y="217"/>
                </a:cubicBezTo>
                <a:lnTo>
                  <a:pt x="1454" y="217"/>
                </a:lnTo>
                <a:cubicBezTo>
                  <a:pt x="1425" y="217"/>
                  <a:pt x="1409" y="222"/>
                  <a:pt x="1406" y="234"/>
                </a:cubicBezTo>
                <a:lnTo>
                  <a:pt x="1378" y="334"/>
                </a:lnTo>
                <a:cubicBezTo>
                  <a:pt x="1375" y="345"/>
                  <a:pt x="1388" y="351"/>
                  <a:pt x="1416" y="351"/>
                </a:cubicBezTo>
                <a:lnTo>
                  <a:pt x="1557" y="351"/>
                </a:lnTo>
                <a:lnTo>
                  <a:pt x="1573" y="351"/>
                </a:lnTo>
                <a:lnTo>
                  <a:pt x="1573" y="351"/>
                </a:lnTo>
                <a:close/>
              </a:path>
              <a:path w="2022" h="468">
                <a:moveTo>
                  <a:pt x="1293" y="328"/>
                </a:moveTo>
                <a:lnTo>
                  <a:pt x="1318" y="239"/>
                </a:lnTo>
                <a:lnTo>
                  <a:pt x="1298" y="239"/>
                </a:lnTo>
                <a:cubicBezTo>
                  <a:pt x="1284" y="239"/>
                  <a:pt x="1273" y="241"/>
                  <a:pt x="1266" y="244"/>
                </a:cubicBezTo>
                <a:cubicBezTo>
                  <a:pt x="1260" y="246"/>
                  <a:pt x="1256" y="250"/>
                  <a:pt x="1255" y="256"/>
                </a:cubicBezTo>
                <a:lnTo>
                  <a:pt x="1239" y="311"/>
                </a:lnTo>
                <a:cubicBezTo>
                  <a:pt x="1236" y="322"/>
                  <a:pt x="1248" y="328"/>
                  <a:pt x="1274" y="328"/>
                </a:cubicBezTo>
                <a:lnTo>
                  <a:pt x="1293" y="328"/>
                </a:lnTo>
                <a:close/>
                <a:moveTo>
                  <a:pt x="1170" y="319"/>
                </a:moveTo>
                <a:lnTo>
                  <a:pt x="1190" y="248"/>
                </a:lnTo>
                <a:cubicBezTo>
                  <a:pt x="1192" y="239"/>
                  <a:pt x="1201" y="232"/>
                  <a:pt x="1215" y="226"/>
                </a:cubicBezTo>
                <a:cubicBezTo>
                  <a:pt x="1231" y="220"/>
                  <a:pt x="1250" y="217"/>
                  <a:pt x="1274" y="217"/>
                </a:cubicBezTo>
                <a:lnTo>
                  <a:pt x="1324" y="217"/>
                </a:lnTo>
                <a:lnTo>
                  <a:pt x="1347" y="135"/>
                </a:lnTo>
                <a:lnTo>
                  <a:pt x="1415" y="135"/>
                </a:lnTo>
                <a:lnTo>
                  <a:pt x="1354" y="351"/>
                </a:lnTo>
                <a:lnTo>
                  <a:pt x="1287" y="351"/>
                </a:lnTo>
                <a:lnTo>
                  <a:pt x="1288" y="348"/>
                </a:lnTo>
                <a:lnTo>
                  <a:pt x="1234" y="352"/>
                </a:lnTo>
                <a:cubicBezTo>
                  <a:pt x="1210" y="352"/>
                  <a:pt x="1193" y="349"/>
                  <a:pt x="1181" y="342"/>
                </a:cubicBezTo>
                <a:cubicBezTo>
                  <a:pt x="1171" y="336"/>
                  <a:pt x="1167" y="328"/>
                  <a:pt x="1170" y="319"/>
                </a:cubicBezTo>
              </a:path>
              <a:path w="2022" h="468">
                <a:moveTo>
                  <a:pt x="1081" y="329"/>
                </a:moveTo>
                <a:lnTo>
                  <a:pt x="1106" y="239"/>
                </a:lnTo>
                <a:lnTo>
                  <a:pt x="1047" y="239"/>
                </a:lnTo>
                <a:lnTo>
                  <a:pt x="1022" y="329"/>
                </a:lnTo>
                <a:lnTo>
                  <a:pt x="1081" y="329"/>
                </a:lnTo>
                <a:close/>
                <a:moveTo>
                  <a:pt x="1174" y="234"/>
                </a:moveTo>
                <a:lnTo>
                  <a:pt x="1146" y="334"/>
                </a:lnTo>
                <a:cubicBezTo>
                  <a:pt x="1143" y="345"/>
                  <a:pt x="1126" y="351"/>
                  <a:pt x="1096" y="351"/>
                </a:cubicBezTo>
                <a:lnTo>
                  <a:pt x="991" y="351"/>
                </a:lnTo>
                <a:cubicBezTo>
                  <a:pt x="963" y="351"/>
                  <a:pt x="950" y="345"/>
                  <a:pt x="953" y="334"/>
                </a:cubicBezTo>
                <a:lnTo>
                  <a:pt x="981" y="234"/>
                </a:lnTo>
                <a:cubicBezTo>
                  <a:pt x="985" y="222"/>
                  <a:pt x="1000" y="217"/>
                  <a:pt x="1029" y="217"/>
                </a:cubicBezTo>
                <a:lnTo>
                  <a:pt x="1133" y="217"/>
                </a:lnTo>
                <a:cubicBezTo>
                  <a:pt x="1164" y="217"/>
                  <a:pt x="1178" y="222"/>
                  <a:pt x="1174" y="234"/>
                </a:cubicBezTo>
              </a:path>
              <a:path w="2022" h="468">
                <a:moveTo>
                  <a:pt x="876" y="304"/>
                </a:moveTo>
                <a:lnTo>
                  <a:pt x="942" y="304"/>
                </a:lnTo>
                <a:lnTo>
                  <a:pt x="933" y="334"/>
                </a:lnTo>
                <a:cubicBezTo>
                  <a:pt x="930" y="345"/>
                  <a:pt x="915" y="351"/>
                  <a:pt x="886" y="351"/>
                </a:cubicBezTo>
                <a:lnTo>
                  <a:pt x="785" y="351"/>
                </a:lnTo>
                <a:cubicBezTo>
                  <a:pt x="757" y="351"/>
                  <a:pt x="744" y="345"/>
                  <a:pt x="747" y="334"/>
                </a:cubicBezTo>
                <a:lnTo>
                  <a:pt x="776" y="234"/>
                </a:lnTo>
                <a:cubicBezTo>
                  <a:pt x="779" y="222"/>
                  <a:pt x="795" y="217"/>
                  <a:pt x="823" y="217"/>
                </a:cubicBezTo>
                <a:lnTo>
                  <a:pt x="924" y="217"/>
                </a:lnTo>
                <a:cubicBezTo>
                  <a:pt x="952" y="217"/>
                  <a:pt x="965" y="222"/>
                  <a:pt x="962" y="234"/>
                </a:cubicBezTo>
                <a:lnTo>
                  <a:pt x="954" y="259"/>
                </a:lnTo>
                <a:lnTo>
                  <a:pt x="889" y="259"/>
                </a:lnTo>
                <a:lnTo>
                  <a:pt x="894" y="239"/>
                </a:lnTo>
                <a:lnTo>
                  <a:pt x="841" y="239"/>
                </a:lnTo>
                <a:lnTo>
                  <a:pt x="816" y="329"/>
                </a:lnTo>
                <a:lnTo>
                  <a:pt x="869" y="329"/>
                </a:lnTo>
                <a:lnTo>
                  <a:pt x="876" y="304"/>
                </a:lnTo>
                <a:close/>
              </a:path>
              <a:path w="2022" h="468">
                <a:moveTo>
                  <a:pt x="545" y="277"/>
                </a:moveTo>
                <a:lnTo>
                  <a:pt x="614" y="277"/>
                </a:lnTo>
                <a:lnTo>
                  <a:pt x="600" y="328"/>
                </a:lnTo>
                <a:lnTo>
                  <a:pt x="659" y="328"/>
                </a:lnTo>
                <a:lnTo>
                  <a:pt x="673" y="279"/>
                </a:lnTo>
                <a:lnTo>
                  <a:pt x="576" y="213"/>
                </a:lnTo>
                <a:cubicBezTo>
                  <a:pt x="569" y="208"/>
                  <a:pt x="565" y="203"/>
                  <a:pt x="567" y="199"/>
                </a:cubicBezTo>
                <a:lnTo>
                  <a:pt x="580" y="153"/>
                </a:lnTo>
                <a:cubicBezTo>
                  <a:pt x="581" y="148"/>
                  <a:pt x="586" y="144"/>
                  <a:pt x="595" y="140"/>
                </a:cubicBezTo>
                <a:cubicBezTo>
                  <a:pt x="604" y="137"/>
                  <a:pt x="615" y="135"/>
                  <a:pt x="627" y="135"/>
                </a:cubicBezTo>
                <a:lnTo>
                  <a:pt x="742" y="135"/>
                </a:lnTo>
                <a:cubicBezTo>
                  <a:pt x="755" y="135"/>
                  <a:pt x="765" y="137"/>
                  <a:pt x="771" y="140"/>
                </a:cubicBezTo>
                <a:cubicBezTo>
                  <a:pt x="778" y="144"/>
                  <a:pt x="780" y="148"/>
                  <a:pt x="779" y="153"/>
                </a:cubicBezTo>
                <a:lnTo>
                  <a:pt x="766" y="197"/>
                </a:lnTo>
                <a:lnTo>
                  <a:pt x="697" y="197"/>
                </a:lnTo>
                <a:lnTo>
                  <a:pt x="708" y="159"/>
                </a:lnTo>
                <a:lnTo>
                  <a:pt x="649" y="159"/>
                </a:lnTo>
                <a:lnTo>
                  <a:pt x="638" y="197"/>
                </a:lnTo>
                <a:lnTo>
                  <a:pt x="731" y="259"/>
                </a:lnTo>
                <a:cubicBezTo>
                  <a:pt x="741" y="266"/>
                  <a:pt x="746" y="272"/>
                  <a:pt x="744" y="277"/>
                </a:cubicBezTo>
                <a:lnTo>
                  <a:pt x="728" y="333"/>
                </a:lnTo>
                <a:cubicBezTo>
                  <a:pt x="727" y="338"/>
                  <a:pt x="722" y="342"/>
                  <a:pt x="713" y="346"/>
                </a:cubicBezTo>
                <a:cubicBezTo>
                  <a:pt x="704" y="349"/>
                  <a:pt x="694" y="351"/>
                  <a:pt x="681" y="351"/>
                </a:cubicBezTo>
                <a:lnTo>
                  <a:pt x="566" y="351"/>
                </a:lnTo>
                <a:cubicBezTo>
                  <a:pt x="555" y="351"/>
                  <a:pt x="545" y="349"/>
                  <a:pt x="538" y="346"/>
                </a:cubicBezTo>
                <a:cubicBezTo>
                  <a:pt x="530" y="343"/>
                  <a:pt x="527" y="339"/>
                  <a:pt x="529" y="333"/>
                </a:cubicBezTo>
                <a:lnTo>
                  <a:pt x="545" y="277"/>
                </a:lnTo>
                <a:close/>
              </a:path>
              <a:path w="2022" h="468">
                <a:moveTo>
                  <a:pt x="238" y="386"/>
                </a:moveTo>
                <a:lnTo>
                  <a:pt x="260" y="307"/>
                </a:lnTo>
                <a:lnTo>
                  <a:pt x="146" y="307"/>
                </a:lnTo>
                <a:lnTo>
                  <a:pt x="164" y="233"/>
                </a:lnTo>
                <a:lnTo>
                  <a:pt x="279" y="233"/>
                </a:lnTo>
                <a:lnTo>
                  <a:pt x="298" y="160"/>
                </a:lnTo>
                <a:lnTo>
                  <a:pt x="123" y="160"/>
                </a:lnTo>
                <a:lnTo>
                  <a:pt x="94" y="160"/>
                </a:lnTo>
                <a:cubicBezTo>
                  <a:pt x="94" y="160"/>
                  <a:pt x="58" y="160"/>
                  <a:pt x="50" y="196"/>
                </a:cubicBezTo>
                <a:lnTo>
                  <a:pt x="11" y="352"/>
                </a:lnTo>
                <a:cubicBezTo>
                  <a:pt x="11" y="352"/>
                  <a:pt x="-2" y="386"/>
                  <a:pt x="50" y="386"/>
                </a:cubicBezTo>
                <a:lnTo>
                  <a:pt x="238" y="386"/>
                </a:lnTo>
                <a:close/>
              </a:path>
              <a:path w="2022" h="468">
                <a:moveTo>
                  <a:pt x="319" y="81"/>
                </a:moveTo>
                <a:lnTo>
                  <a:pt x="298" y="160"/>
                </a:lnTo>
                <a:lnTo>
                  <a:pt x="418" y="160"/>
                </a:lnTo>
                <a:lnTo>
                  <a:pt x="401" y="233"/>
                </a:lnTo>
                <a:lnTo>
                  <a:pt x="279" y="233"/>
                </a:lnTo>
                <a:lnTo>
                  <a:pt x="260" y="307"/>
                </a:lnTo>
                <a:lnTo>
                  <a:pt x="435" y="307"/>
                </a:lnTo>
                <a:lnTo>
                  <a:pt x="464" y="307"/>
                </a:lnTo>
                <a:cubicBezTo>
                  <a:pt x="464" y="307"/>
                  <a:pt x="500" y="307"/>
                  <a:pt x="508" y="271"/>
                </a:cubicBezTo>
                <a:lnTo>
                  <a:pt x="544" y="115"/>
                </a:lnTo>
                <a:cubicBezTo>
                  <a:pt x="544" y="115"/>
                  <a:pt x="559" y="81"/>
                  <a:pt x="506" y="81"/>
                </a:cubicBezTo>
                <a:lnTo>
                  <a:pt x="319" y="81"/>
                </a:lnTo>
                <a:close/>
              </a:path>
              <a:path w="2022" h="468">
                <a:moveTo>
                  <a:pt x="206" y="81"/>
                </a:moveTo>
                <a:lnTo>
                  <a:pt x="220" y="21"/>
                </a:lnTo>
                <a:cubicBezTo>
                  <a:pt x="220" y="21"/>
                  <a:pt x="230" y="0"/>
                  <a:pt x="278" y="1"/>
                </a:cubicBezTo>
                <a:lnTo>
                  <a:pt x="338" y="1"/>
                </a:lnTo>
                <a:lnTo>
                  <a:pt x="319" y="81"/>
                </a:lnTo>
                <a:lnTo>
                  <a:pt x="206" y="81"/>
                </a:lnTo>
                <a:close/>
              </a:path>
              <a:path w="2022" h="468">
                <a:moveTo>
                  <a:pt x="359" y="385"/>
                </a:moveTo>
                <a:lnTo>
                  <a:pt x="337" y="446"/>
                </a:lnTo>
                <a:cubicBezTo>
                  <a:pt x="337" y="446"/>
                  <a:pt x="327" y="468"/>
                  <a:pt x="280" y="466"/>
                </a:cubicBezTo>
                <a:lnTo>
                  <a:pt x="220" y="466"/>
                </a:lnTo>
                <a:lnTo>
                  <a:pt x="238" y="386"/>
                </a:lnTo>
                <a:lnTo>
                  <a:pt x="359" y="38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/>
          <p:cNvGraphicFramePr/>
          <p:nvPr/>
        </p:nvGraphicFramePr>
        <p:xfrm>
          <a:off x="427354" y="972019"/>
          <a:ext cx="6762140" cy="6212840"/>
        </p:xfrm>
        <a:graphic>
          <a:graphicData uri="http://schemas.openxmlformats.org/drawingml/2006/table">
            <a:tbl>
              <a:tblPr/>
              <a:tblGrid>
                <a:gridCol w="1763633"/>
                <a:gridCol w="1657773"/>
                <a:gridCol w="1657773"/>
                <a:gridCol w="25400"/>
                <a:gridCol w="1657561"/>
              </a:tblGrid>
              <a:tr h="68897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  <a:endParaRPr lang="en-US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S200-20GCM-C4-ACR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S200-20GCPM-C4-ACR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S200-20GCPM-B2C4-ACR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</a:tr>
              <a:tr h="50292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PoE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——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1-16ports support PoE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1-16ports support PoE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1-2Ports support PoE++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515620">
                <a:tc vMerge="1">
                  <a:tcPr/>
                </a:tc>
                <a:tc v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IEEE 802.3 af/at standards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IEEE 802.3 af/at/bt standards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321310">
                <a:tc vMerge="1">
                  <a:tcPr/>
                </a:tc>
                <a:tc v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PoE power: 300W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PoE power: 300W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100584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PIN Sequence: 1,2+/3,6-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PoE:PIN Sequence: 1,2+/3,6-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PoE++:PIN Sequence: 1,2,4,5+/3,6,7,8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5146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Environment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Working Temperature: 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–10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℃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 ~ 50℃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Storage Temperature: 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–40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℃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 ~ 85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℃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Working Humidity: </a:t>
                      </a: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10%~95% non-condensing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5179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Storage Humidity: 10%~95% non-condensing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Size(W*D*H)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440*280*44mm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87655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Weight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3.38KG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3.4KG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3.4KG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655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EMC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Power Surge Protection: 6KV/2KV  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655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Ethernet Port Surge Protection: 4KV/2KV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655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Anti-static Interference: 8KV/15KV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655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Free Drop: 0.5M                   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655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Certificate Compliance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CE/FCC/RoHS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6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959475" y="9875520"/>
            <a:ext cx="18288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2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83820" y="7121525"/>
            <a:ext cx="5080000" cy="6864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| Software Specifications</a:t>
            </a:r>
            <a:endParaRPr lang="en-US" altLang="zh-CN"/>
          </a:p>
          <a:p>
            <a:r>
              <a:rPr lang="en-US" altLang="zh-CN"/>
              <a:t> </a:t>
            </a:r>
            <a:endParaRPr lang="en-US" altLang="zh-CN"/>
          </a:p>
          <a:p>
            <a:r>
              <a:rPr lang="en-US" altLang="zh-CN"/>
              <a:t> </a:t>
            </a:r>
            <a:endParaRPr lang="en-US" altLang="zh-CN"/>
          </a:p>
          <a:p>
            <a:r>
              <a:rPr lang="en-US" altLang="zh-CN"/>
              <a:t> </a:t>
            </a:r>
            <a:endParaRPr lang="en-US" altLang="zh-CN"/>
          </a:p>
        </p:txBody>
      </p:sp>
      <p:graphicFrame>
        <p:nvGraphicFramePr>
          <p:cNvPr id="14" name="表格 13"/>
          <p:cNvGraphicFramePr/>
          <p:nvPr/>
        </p:nvGraphicFramePr>
        <p:xfrm>
          <a:off x="452754" y="7769929"/>
          <a:ext cx="6736709" cy="1581150"/>
        </p:xfrm>
        <a:graphic>
          <a:graphicData uri="http://schemas.openxmlformats.org/drawingml/2006/table">
            <a:tbl>
              <a:tblPr/>
              <a:tblGrid>
                <a:gridCol w="1763633"/>
                <a:gridCol w="1645285"/>
                <a:gridCol w="1670099"/>
                <a:gridCol w="1657692"/>
              </a:tblGrid>
              <a:tr h="637540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  <a:endParaRPr lang="en-US" altLang="zh-CN" sz="14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S200-20GCM-C4-ACR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S200-20GCPM-C4-ACR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S200-20GCPM-B2C4-ACR</a:t>
                      </a:r>
                      <a:endParaRPr lang="en-US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</a:tr>
              <a:tr h="31369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VLAN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4K IEEE 802.1Q VLAN</a:t>
                      </a:r>
                      <a:endParaRPr lang="en-US" altLang="zh-CN" sz="1100" b="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69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protocol VLAN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69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MAC VLAN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68"/>
          <p:cNvSpPr/>
          <p:nvPr/>
        </p:nvSpPr>
        <p:spPr>
          <a:xfrm>
            <a:off x="71257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Switch-&gt;2.5G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pic>
        <p:nvPicPr>
          <p:cNvPr id="19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329"/>
            <a:ext cx="7775447" cy="629399"/>
          </a:xfrm>
          <a:prstGeom prst="rect">
            <a:avLst/>
          </a:prstGeom>
        </p:spPr>
      </p:pic>
      <p:sp>
        <p:nvSpPr>
          <p:cNvPr id="20" name="textbox 68"/>
          <p:cNvSpPr/>
          <p:nvPr/>
        </p:nvSpPr>
        <p:spPr>
          <a:xfrm>
            <a:off x="2519988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r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Switch-&gt;2.5G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sp>
        <p:nvSpPr>
          <p:cNvPr id="21" name="path 70"/>
          <p:cNvSpPr/>
          <p:nvPr/>
        </p:nvSpPr>
        <p:spPr>
          <a:xfrm>
            <a:off x="323080" y="151004"/>
            <a:ext cx="1283986" cy="297417"/>
          </a:xfrm>
          <a:custGeom>
            <a:avLst/>
            <a:gdLst/>
            <a:ahLst/>
            <a:cxnLst/>
            <a:rect l="0" t="0" r="0" b="0"/>
            <a:pathLst>
              <a:path w="2022" h="468">
                <a:moveTo>
                  <a:pt x="1924" y="329"/>
                </a:moveTo>
                <a:lnTo>
                  <a:pt x="1950" y="239"/>
                </a:lnTo>
                <a:lnTo>
                  <a:pt x="1901" y="239"/>
                </a:lnTo>
                <a:lnTo>
                  <a:pt x="1891" y="239"/>
                </a:lnTo>
                <a:lnTo>
                  <a:pt x="1824" y="239"/>
                </a:lnTo>
                <a:lnTo>
                  <a:pt x="1825" y="234"/>
                </a:lnTo>
                <a:cubicBezTo>
                  <a:pt x="1828" y="222"/>
                  <a:pt x="1844" y="217"/>
                  <a:pt x="1872" y="217"/>
                </a:cubicBezTo>
                <a:lnTo>
                  <a:pt x="1977" y="217"/>
                </a:lnTo>
                <a:cubicBezTo>
                  <a:pt x="2008" y="217"/>
                  <a:pt x="2022" y="222"/>
                  <a:pt x="2018" y="234"/>
                </a:cubicBezTo>
                <a:lnTo>
                  <a:pt x="1990" y="334"/>
                </a:lnTo>
                <a:cubicBezTo>
                  <a:pt x="1987" y="345"/>
                  <a:pt x="1970" y="351"/>
                  <a:pt x="1939" y="351"/>
                </a:cubicBezTo>
                <a:lnTo>
                  <a:pt x="1835" y="351"/>
                </a:lnTo>
                <a:cubicBezTo>
                  <a:pt x="1807" y="351"/>
                  <a:pt x="1794" y="345"/>
                  <a:pt x="1797" y="334"/>
                </a:cubicBezTo>
                <a:lnTo>
                  <a:pt x="1818" y="259"/>
                </a:lnTo>
                <a:lnTo>
                  <a:pt x="1885" y="259"/>
                </a:lnTo>
                <a:lnTo>
                  <a:pt x="1866" y="329"/>
                </a:lnTo>
                <a:lnTo>
                  <a:pt x="1924" y="329"/>
                </a:lnTo>
                <a:close/>
              </a:path>
              <a:path w="2022" h="468">
                <a:moveTo>
                  <a:pt x="1472" y="239"/>
                </a:moveTo>
                <a:lnTo>
                  <a:pt x="1464" y="268"/>
                </a:lnTo>
                <a:lnTo>
                  <a:pt x="1516" y="268"/>
                </a:lnTo>
                <a:lnTo>
                  <a:pt x="1524" y="239"/>
                </a:lnTo>
                <a:lnTo>
                  <a:pt x="1472" y="239"/>
                </a:lnTo>
                <a:close/>
                <a:moveTo>
                  <a:pt x="1573" y="351"/>
                </a:moveTo>
                <a:lnTo>
                  <a:pt x="1580" y="351"/>
                </a:lnTo>
                <a:lnTo>
                  <a:pt x="1604" y="351"/>
                </a:lnTo>
                <a:lnTo>
                  <a:pt x="1621" y="351"/>
                </a:lnTo>
                <a:cubicBezTo>
                  <a:pt x="1643" y="351"/>
                  <a:pt x="1650" y="340"/>
                  <a:pt x="1652" y="334"/>
                </a:cubicBezTo>
                <a:lnTo>
                  <a:pt x="1652" y="332"/>
                </a:lnTo>
                <a:lnTo>
                  <a:pt x="1678" y="241"/>
                </a:lnTo>
                <a:lnTo>
                  <a:pt x="1737" y="241"/>
                </a:lnTo>
                <a:lnTo>
                  <a:pt x="1706" y="351"/>
                </a:lnTo>
                <a:lnTo>
                  <a:pt x="1773" y="351"/>
                </a:lnTo>
                <a:lnTo>
                  <a:pt x="1806" y="232"/>
                </a:lnTo>
                <a:cubicBezTo>
                  <a:pt x="1810" y="221"/>
                  <a:pt x="1795" y="215"/>
                  <a:pt x="1764" y="215"/>
                </a:cubicBezTo>
                <a:lnTo>
                  <a:pt x="1684" y="220"/>
                </a:lnTo>
                <a:lnTo>
                  <a:pt x="1685" y="217"/>
                </a:lnTo>
                <a:lnTo>
                  <a:pt x="1618" y="217"/>
                </a:lnTo>
                <a:lnTo>
                  <a:pt x="1586" y="329"/>
                </a:lnTo>
                <a:lnTo>
                  <a:pt x="1585" y="329"/>
                </a:lnTo>
                <a:lnTo>
                  <a:pt x="1557" y="329"/>
                </a:lnTo>
                <a:lnTo>
                  <a:pt x="1496" y="329"/>
                </a:lnTo>
                <a:lnTo>
                  <a:pt x="1496" y="329"/>
                </a:lnTo>
                <a:lnTo>
                  <a:pt x="1447" y="329"/>
                </a:lnTo>
                <a:lnTo>
                  <a:pt x="1458" y="289"/>
                </a:lnTo>
                <a:lnTo>
                  <a:pt x="1562" y="289"/>
                </a:lnTo>
                <a:lnTo>
                  <a:pt x="1579" y="283"/>
                </a:lnTo>
                <a:lnTo>
                  <a:pt x="1593" y="234"/>
                </a:lnTo>
                <a:cubicBezTo>
                  <a:pt x="1596" y="222"/>
                  <a:pt x="1584" y="217"/>
                  <a:pt x="1555" y="217"/>
                </a:cubicBezTo>
                <a:lnTo>
                  <a:pt x="1454" y="217"/>
                </a:lnTo>
                <a:cubicBezTo>
                  <a:pt x="1425" y="217"/>
                  <a:pt x="1409" y="222"/>
                  <a:pt x="1406" y="234"/>
                </a:cubicBezTo>
                <a:lnTo>
                  <a:pt x="1378" y="334"/>
                </a:lnTo>
                <a:cubicBezTo>
                  <a:pt x="1375" y="345"/>
                  <a:pt x="1388" y="351"/>
                  <a:pt x="1416" y="351"/>
                </a:cubicBezTo>
                <a:lnTo>
                  <a:pt x="1557" y="351"/>
                </a:lnTo>
                <a:lnTo>
                  <a:pt x="1573" y="351"/>
                </a:lnTo>
                <a:lnTo>
                  <a:pt x="1573" y="351"/>
                </a:lnTo>
                <a:close/>
              </a:path>
              <a:path w="2022" h="468">
                <a:moveTo>
                  <a:pt x="1293" y="328"/>
                </a:moveTo>
                <a:lnTo>
                  <a:pt x="1318" y="239"/>
                </a:lnTo>
                <a:lnTo>
                  <a:pt x="1298" y="239"/>
                </a:lnTo>
                <a:cubicBezTo>
                  <a:pt x="1284" y="239"/>
                  <a:pt x="1273" y="241"/>
                  <a:pt x="1266" y="244"/>
                </a:cubicBezTo>
                <a:cubicBezTo>
                  <a:pt x="1260" y="246"/>
                  <a:pt x="1256" y="250"/>
                  <a:pt x="1255" y="256"/>
                </a:cubicBezTo>
                <a:lnTo>
                  <a:pt x="1239" y="311"/>
                </a:lnTo>
                <a:cubicBezTo>
                  <a:pt x="1236" y="322"/>
                  <a:pt x="1248" y="328"/>
                  <a:pt x="1274" y="328"/>
                </a:cubicBezTo>
                <a:lnTo>
                  <a:pt x="1293" y="328"/>
                </a:lnTo>
                <a:close/>
                <a:moveTo>
                  <a:pt x="1170" y="319"/>
                </a:moveTo>
                <a:lnTo>
                  <a:pt x="1190" y="248"/>
                </a:lnTo>
                <a:cubicBezTo>
                  <a:pt x="1192" y="239"/>
                  <a:pt x="1201" y="232"/>
                  <a:pt x="1215" y="226"/>
                </a:cubicBezTo>
                <a:cubicBezTo>
                  <a:pt x="1231" y="220"/>
                  <a:pt x="1250" y="217"/>
                  <a:pt x="1274" y="217"/>
                </a:cubicBezTo>
                <a:lnTo>
                  <a:pt x="1324" y="217"/>
                </a:lnTo>
                <a:lnTo>
                  <a:pt x="1347" y="135"/>
                </a:lnTo>
                <a:lnTo>
                  <a:pt x="1415" y="135"/>
                </a:lnTo>
                <a:lnTo>
                  <a:pt x="1354" y="351"/>
                </a:lnTo>
                <a:lnTo>
                  <a:pt x="1287" y="351"/>
                </a:lnTo>
                <a:lnTo>
                  <a:pt x="1288" y="348"/>
                </a:lnTo>
                <a:lnTo>
                  <a:pt x="1234" y="352"/>
                </a:lnTo>
                <a:cubicBezTo>
                  <a:pt x="1210" y="352"/>
                  <a:pt x="1193" y="349"/>
                  <a:pt x="1181" y="342"/>
                </a:cubicBezTo>
                <a:cubicBezTo>
                  <a:pt x="1171" y="336"/>
                  <a:pt x="1167" y="328"/>
                  <a:pt x="1170" y="319"/>
                </a:cubicBezTo>
              </a:path>
              <a:path w="2022" h="468">
                <a:moveTo>
                  <a:pt x="1081" y="329"/>
                </a:moveTo>
                <a:lnTo>
                  <a:pt x="1106" y="239"/>
                </a:lnTo>
                <a:lnTo>
                  <a:pt x="1047" y="239"/>
                </a:lnTo>
                <a:lnTo>
                  <a:pt x="1022" y="329"/>
                </a:lnTo>
                <a:lnTo>
                  <a:pt x="1081" y="329"/>
                </a:lnTo>
                <a:close/>
                <a:moveTo>
                  <a:pt x="1174" y="234"/>
                </a:moveTo>
                <a:lnTo>
                  <a:pt x="1146" y="334"/>
                </a:lnTo>
                <a:cubicBezTo>
                  <a:pt x="1143" y="345"/>
                  <a:pt x="1126" y="351"/>
                  <a:pt x="1096" y="351"/>
                </a:cubicBezTo>
                <a:lnTo>
                  <a:pt x="991" y="351"/>
                </a:lnTo>
                <a:cubicBezTo>
                  <a:pt x="963" y="351"/>
                  <a:pt x="950" y="345"/>
                  <a:pt x="953" y="334"/>
                </a:cubicBezTo>
                <a:lnTo>
                  <a:pt x="981" y="234"/>
                </a:lnTo>
                <a:cubicBezTo>
                  <a:pt x="985" y="222"/>
                  <a:pt x="1000" y="217"/>
                  <a:pt x="1029" y="217"/>
                </a:cubicBezTo>
                <a:lnTo>
                  <a:pt x="1133" y="217"/>
                </a:lnTo>
                <a:cubicBezTo>
                  <a:pt x="1164" y="217"/>
                  <a:pt x="1178" y="222"/>
                  <a:pt x="1174" y="234"/>
                </a:cubicBezTo>
              </a:path>
              <a:path w="2022" h="468">
                <a:moveTo>
                  <a:pt x="876" y="304"/>
                </a:moveTo>
                <a:lnTo>
                  <a:pt x="942" y="304"/>
                </a:lnTo>
                <a:lnTo>
                  <a:pt x="933" y="334"/>
                </a:lnTo>
                <a:cubicBezTo>
                  <a:pt x="930" y="345"/>
                  <a:pt x="915" y="351"/>
                  <a:pt x="886" y="351"/>
                </a:cubicBezTo>
                <a:lnTo>
                  <a:pt x="785" y="351"/>
                </a:lnTo>
                <a:cubicBezTo>
                  <a:pt x="757" y="351"/>
                  <a:pt x="744" y="345"/>
                  <a:pt x="747" y="334"/>
                </a:cubicBezTo>
                <a:lnTo>
                  <a:pt x="776" y="234"/>
                </a:lnTo>
                <a:cubicBezTo>
                  <a:pt x="779" y="222"/>
                  <a:pt x="795" y="217"/>
                  <a:pt x="823" y="217"/>
                </a:cubicBezTo>
                <a:lnTo>
                  <a:pt x="924" y="217"/>
                </a:lnTo>
                <a:cubicBezTo>
                  <a:pt x="952" y="217"/>
                  <a:pt x="965" y="222"/>
                  <a:pt x="962" y="234"/>
                </a:cubicBezTo>
                <a:lnTo>
                  <a:pt x="954" y="259"/>
                </a:lnTo>
                <a:lnTo>
                  <a:pt x="889" y="259"/>
                </a:lnTo>
                <a:lnTo>
                  <a:pt x="894" y="239"/>
                </a:lnTo>
                <a:lnTo>
                  <a:pt x="841" y="239"/>
                </a:lnTo>
                <a:lnTo>
                  <a:pt x="816" y="329"/>
                </a:lnTo>
                <a:lnTo>
                  <a:pt x="869" y="329"/>
                </a:lnTo>
                <a:lnTo>
                  <a:pt x="876" y="304"/>
                </a:lnTo>
                <a:close/>
              </a:path>
              <a:path w="2022" h="468">
                <a:moveTo>
                  <a:pt x="545" y="277"/>
                </a:moveTo>
                <a:lnTo>
                  <a:pt x="614" y="277"/>
                </a:lnTo>
                <a:lnTo>
                  <a:pt x="600" y="328"/>
                </a:lnTo>
                <a:lnTo>
                  <a:pt x="659" y="328"/>
                </a:lnTo>
                <a:lnTo>
                  <a:pt x="673" y="279"/>
                </a:lnTo>
                <a:lnTo>
                  <a:pt x="576" y="213"/>
                </a:lnTo>
                <a:cubicBezTo>
                  <a:pt x="569" y="208"/>
                  <a:pt x="565" y="203"/>
                  <a:pt x="567" y="199"/>
                </a:cubicBezTo>
                <a:lnTo>
                  <a:pt x="580" y="153"/>
                </a:lnTo>
                <a:cubicBezTo>
                  <a:pt x="581" y="148"/>
                  <a:pt x="586" y="144"/>
                  <a:pt x="595" y="140"/>
                </a:cubicBezTo>
                <a:cubicBezTo>
                  <a:pt x="604" y="137"/>
                  <a:pt x="615" y="135"/>
                  <a:pt x="627" y="135"/>
                </a:cubicBezTo>
                <a:lnTo>
                  <a:pt x="742" y="135"/>
                </a:lnTo>
                <a:cubicBezTo>
                  <a:pt x="755" y="135"/>
                  <a:pt x="765" y="137"/>
                  <a:pt x="771" y="140"/>
                </a:cubicBezTo>
                <a:cubicBezTo>
                  <a:pt x="778" y="144"/>
                  <a:pt x="780" y="148"/>
                  <a:pt x="779" y="153"/>
                </a:cubicBezTo>
                <a:lnTo>
                  <a:pt x="766" y="197"/>
                </a:lnTo>
                <a:lnTo>
                  <a:pt x="697" y="197"/>
                </a:lnTo>
                <a:lnTo>
                  <a:pt x="708" y="159"/>
                </a:lnTo>
                <a:lnTo>
                  <a:pt x="649" y="159"/>
                </a:lnTo>
                <a:lnTo>
                  <a:pt x="638" y="197"/>
                </a:lnTo>
                <a:lnTo>
                  <a:pt x="731" y="259"/>
                </a:lnTo>
                <a:cubicBezTo>
                  <a:pt x="741" y="266"/>
                  <a:pt x="746" y="272"/>
                  <a:pt x="744" y="277"/>
                </a:cubicBezTo>
                <a:lnTo>
                  <a:pt x="728" y="333"/>
                </a:lnTo>
                <a:cubicBezTo>
                  <a:pt x="727" y="338"/>
                  <a:pt x="722" y="342"/>
                  <a:pt x="713" y="346"/>
                </a:cubicBezTo>
                <a:cubicBezTo>
                  <a:pt x="704" y="349"/>
                  <a:pt x="694" y="351"/>
                  <a:pt x="681" y="351"/>
                </a:cubicBezTo>
                <a:lnTo>
                  <a:pt x="566" y="351"/>
                </a:lnTo>
                <a:cubicBezTo>
                  <a:pt x="555" y="351"/>
                  <a:pt x="545" y="349"/>
                  <a:pt x="538" y="346"/>
                </a:cubicBezTo>
                <a:cubicBezTo>
                  <a:pt x="530" y="343"/>
                  <a:pt x="527" y="339"/>
                  <a:pt x="529" y="333"/>
                </a:cubicBezTo>
                <a:lnTo>
                  <a:pt x="545" y="277"/>
                </a:lnTo>
                <a:close/>
              </a:path>
              <a:path w="2022" h="468">
                <a:moveTo>
                  <a:pt x="238" y="386"/>
                </a:moveTo>
                <a:lnTo>
                  <a:pt x="260" y="307"/>
                </a:lnTo>
                <a:lnTo>
                  <a:pt x="146" y="307"/>
                </a:lnTo>
                <a:lnTo>
                  <a:pt x="164" y="233"/>
                </a:lnTo>
                <a:lnTo>
                  <a:pt x="279" y="233"/>
                </a:lnTo>
                <a:lnTo>
                  <a:pt x="298" y="160"/>
                </a:lnTo>
                <a:lnTo>
                  <a:pt x="123" y="160"/>
                </a:lnTo>
                <a:lnTo>
                  <a:pt x="94" y="160"/>
                </a:lnTo>
                <a:cubicBezTo>
                  <a:pt x="94" y="160"/>
                  <a:pt x="58" y="160"/>
                  <a:pt x="50" y="196"/>
                </a:cubicBezTo>
                <a:lnTo>
                  <a:pt x="11" y="352"/>
                </a:lnTo>
                <a:cubicBezTo>
                  <a:pt x="11" y="352"/>
                  <a:pt x="-2" y="386"/>
                  <a:pt x="50" y="386"/>
                </a:cubicBezTo>
                <a:lnTo>
                  <a:pt x="238" y="386"/>
                </a:lnTo>
                <a:close/>
              </a:path>
              <a:path w="2022" h="468">
                <a:moveTo>
                  <a:pt x="319" y="81"/>
                </a:moveTo>
                <a:lnTo>
                  <a:pt x="298" y="160"/>
                </a:lnTo>
                <a:lnTo>
                  <a:pt x="418" y="160"/>
                </a:lnTo>
                <a:lnTo>
                  <a:pt x="401" y="233"/>
                </a:lnTo>
                <a:lnTo>
                  <a:pt x="279" y="233"/>
                </a:lnTo>
                <a:lnTo>
                  <a:pt x="260" y="307"/>
                </a:lnTo>
                <a:lnTo>
                  <a:pt x="435" y="307"/>
                </a:lnTo>
                <a:lnTo>
                  <a:pt x="464" y="307"/>
                </a:lnTo>
                <a:cubicBezTo>
                  <a:pt x="464" y="307"/>
                  <a:pt x="500" y="307"/>
                  <a:pt x="508" y="271"/>
                </a:cubicBezTo>
                <a:lnTo>
                  <a:pt x="544" y="115"/>
                </a:lnTo>
                <a:cubicBezTo>
                  <a:pt x="544" y="115"/>
                  <a:pt x="559" y="81"/>
                  <a:pt x="506" y="81"/>
                </a:cubicBezTo>
                <a:lnTo>
                  <a:pt x="319" y="81"/>
                </a:lnTo>
                <a:close/>
              </a:path>
              <a:path w="2022" h="468">
                <a:moveTo>
                  <a:pt x="206" y="81"/>
                </a:moveTo>
                <a:lnTo>
                  <a:pt x="220" y="21"/>
                </a:lnTo>
                <a:cubicBezTo>
                  <a:pt x="220" y="21"/>
                  <a:pt x="230" y="0"/>
                  <a:pt x="278" y="1"/>
                </a:cubicBezTo>
                <a:lnTo>
                  <a:pt x="338" y="1"/>
                </a:lnTo>
                <a:lnTo>
                  <a:pt x="319" y="81"/>
                </a:lnTo>
                <a:lnTo>
                  <a:pt x="206" y="81"/>
                </a:lnTo>
                <a:close/>
              </a:path>
              <a:path w="2022" h="468">
                <a:moveTo>
                  <a:pt x="359" y="385"/>
                </a:moveTo>
                <a:lnTo>
                  <a:pt x="337" y="446"/>
                </a:lnTo>
                <a:cubicBezTo>
                  <a:pt x="337" y="446"/>
                  <a:pt x="327" y="468"/>
                  <a:pt x="280" y="466"/>
                </a:cubicBezTo>
                <a:lnTo>
                  <a:pt x="220" y="466"/>
                </a:lnTo>
                <a:lnTo>
                  <a:pt x="238" y="386"/>
                </a:lnTo>
                <a:lnTo>
                  <a:pt x="359" y="38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/>
          <p:cNvGraphicFramePr/>
          <p:nvPr/>
        </p:nvGraphicFramePr>
        <p:xfrm>
          <a:off x="427354" y="935424"/>
          <a:ext cx="6736715" cy="8872220"/>
        </p:xfrm>
        <a:graphic>
          <a:graphicData uri="http://schemas.openxmlformats.org/drawingml/2006/table">
            <a:tbl>
              <a:tblPr/>
              <a:tblGrid>
                <a:gridCol w="1763633"/>
                <a:gridCol w="1645285"/>
                <a:gridCol w="1670099"/>
                <a:gridCol w="1657692"/>
              </a:tblGrid>
              <a:tr h="637540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  <a:endParaRPr lang="en-US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S200-20GCM-C4-ACR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S200-20GCPM-C4-ACR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S200-20GCPM-B2C4-ACR</a:t>
                      </a:r>
                      <a:endParaRPr lang="en-US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</a:tr>
              <a:tr h="31369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VLAN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voice VLAN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4325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video VLAN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69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GARP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146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LACP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802.3ad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static LACP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055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dynamic LACP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690">
                <a:tc rowSpan="6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STP</a:t>
                      </a: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802.1d STP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4325">
                <a:tc vMerge="1">
                  <a:tcPr/>
                </a:tc>
                <a:tc gridSpan="3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802.1w RSTP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69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802.1s MSTP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69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Spanning Tree BPDU Filtering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69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Spanning Tree BPDU Guard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4325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Spanning Tree Edge Port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LLDP</a:t>
                      </a: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802.1ab protocol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690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ERPS</a:t>
                      </a: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ITUT G.8032 protocol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5146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Jumbo Frame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60">
                <a:tc vMerge="1">
                  <a:tcPr/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IEEE802.3X Flow Control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statistics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Auto-MDI/MDIX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6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Multicast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IGMP Snooping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MLD Snooping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MVR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5146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ACL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MAC Standard/Extended ACL</a:t>
                      </a:r>
                      <a:endParaRPr lang="en-US" altLang="zh-CN" sz="110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IPv4 Standard/Extended ACL</a:t>
                      </a:r>
                      <a:endParaRPr lang="en-US" altLang="zh-CN" sz="110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IPv6 Standard/Extended ACL</a:t>
                      </a:r>
                      <a:endParaRPr lang="en-US" altLang="zh-CN" sz="110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QoS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Support QoS Re-marking</a:t>
                      </a:r>
                      <a:endParaRPr lang="en-US" altLang="zh-CN" sz="110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Support Port Trust</a:t>
                      </a:r>
                      <a:endParaRPr lang="en-US" altLang="zh-CN" sz="110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Support Port Rate Limiting</a:t>
                      </a:r>
                      <a:endParaRPr lang="en-US" altLang="zh-CN" sz="110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Support Egress Queue Rate Limiting</a:t>
                      </a:r>
                      <a:endParaRPr lang="en-US" altLang="zh-CN" sz="110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6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959475" y="9875520"/>
            <a:ext cx="18288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2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2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71257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Switch-&gt;2.5G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pic>
        <p:nvPicPr>
          <p:cNvPr id="8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329"/>
            <a:ext cx="7775447" cy="629399"/>
          </a:xfrm>
          <a:prstGeom prst="rect">
            <a:avLst/>
          </a:prstGeom>
        </p:spPr>
      </p:pic>
      <p:sp>
        <p:nvSpPr>
          <p:cNvPr id="9" name="textbox 68"/>
          <p:cNvSpPr/>
          <p:nvPr/>
        </p:nvSpPr>
        <p:spPr>
          <a:xfrm>
            <a:off x="2519988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r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r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Switch-&gt;2.5G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sp>
        <p:nvSpPr>
          <p:cNvPr id="13" name="path 70"/>
          <p:cNvSpPr/>
          <p:nvPr/>
        </p:nvSpPr>
        <p:spPr>
          <a:xfrm>
            <a:off x="323080" y="151004"/>
            <a:ext cx="1283986" cy="297417"/>
          </a:xfrm>
          <a:custGeom>
            <a:avLst/>
            <a:gdLst/>
            <a:ahLst/>
            <a:cxnLst/>
            <a:rect l="0" t="0" r="0" b="0"/>
            <a:pathLst>
              <a:path w="2022" h="468">
                <a:moveTo>
                  <a:pt x="1924" y="329"/>
                </a:moveTo>
                <a:lnTo>
                  <a:pt x="1950" y="239"/>
                </a:lnTo>
                <a:lnTo>
                  <a:pt x="1901" y="239"/>
                </a:lnTo>
                <a:lnTo>
                  <a:pt x="1891" y="239"/>
                </a:lnTo>
                <a:lnTo>
                  <a:pt x="1824" y="239"/>
                </a:lnTo>
                <a:lnTo>
                  <a:pt x="1825" y="234"/>
                </a:lnTo>
                <a:cubicBezTo>
                  <a:pt x="1828" y="222"/>
                  <a:pt x="1844" y="217"/>
                  <a:pt x="1872" y="217"/>
                </a:cubicBezTo>
                <a:lnTo>
                  <a:pt x="1977" y="217"/>
                </a:lnTo>
                <a:cubicBezTo>
                  <a:pt x="2008" y="217"/>
                  <a:pt x="2022" y="222"/>
                  <a:pt x="2018" y="234"/>
                </a:cubicBezTo>
                <a:lnTo>
                  <a:pt x="1990" y="334"/>
                </a:lnTo>
                <a:cubicBezTo>
                  <a:pt x="1987" y="345"/>
                  <a:pt x="1970" y="351"/>
                  <a:pt x="1939" y="351"/>
                </a:cubicBezTo>
                <a:lnTo>
                  <a:pt x="1835" y="351"/>
                </a:lnTo>
                <a:cubicBezTo>
                  <a:pt x="1807" y="351"/>
                  <a:pt x="1794" y="345"/>
                  <a:pt x="1797" y="334"/>
                </a:cubicBezTo>
                <a:lnTo>
                  <a:pt x="1818" y="259"/>
                </a:lnTo>
                <a:lnTo>
                  <a:pt x="1885" y="259"/>
                </a:lnTo>
                <a:lnTo>
                  <a:pt x="1866" y="329"/>
                </a:lnTo>
                <a:lnTo>
                  <a:pt x="1924" y="329"/>
                </a:lnTo>
                <a:close/>
              </a:path>
              <a:path w="2022" h="468">
                <a:moveTo>
                  <a:pt x="1472" y="239"/>
                </a:moveTo>
                <a:lnTo>
                  <a:pt x="1464" y="268"/>
                </a:lnTo>
                <a:lnTo>
                  <a:pt x="1516" y="268"/>
                </a:lnTo>
                <a:lnTo>
                  <a:pt x="1524" y="239"/>
                </a:lnTo>
                <a:lnTo>
                  <a:pt x="1472" y="239"/>
                </a:lnTo>
                <a:close/>
                <a:moveTo>
                  <a:pt x="1573" y="351"/>
                </a:moveTo>
                <a:lnTo>
                  <a:pt x="1580" y="351"/>
                </a:lnTo>
                <a:lnTo>
                  <a:pt x="1604" y="351"/>
                </a:lnTo>
                <a:lnTo>
                  <a:pt x="1621" y="351"/>
                </a:lnTo>
                <a:cubicBezTo>
                  <a:pt x="1643" y="351"/>
                  <a:pt x="1650" y="340"/>
                  <a:pt x="1652" y="334"/>
                </a:cubicBezTo>
                <a:lnTo>
                  <a:pt x="1652" y="332"/>
                </a:lnTo>
                <a:lnTo>
                  <a:pt x="1678" y="241"/>
                </a:lnTo>
                <a:lnTo>
                  <a:pt x="1737" y="241"/>
                </a:lnTo>
                <a:lnTo>
                  <a:pt x="1706" y="351"/>
                </a:lnTo>
                <a:lnTo>
                  <a:pt x="1773" y="351"/>
                </a:lnTo>
                <a:lnTo>
                  <a:pt x="1806" y="232"/>
                </a:lnTo>
                <a:cubicBezTo>
                  <a:pt x="1810" y="221"/>
                  <a:pt x="1795" y="215"/>
                  <a:pt x="1764" y="215"/>
                </a:cubicBezTo>
                <a:lnTo>
                  <a:pt x="1684" y="220"/>
                </a:lnTo>
                <a:lnTo>
                  <a:pt x="1685" y="217"/>
                </a:lnTo>
                <a:lnTo>
                  <a:pt x="1618" y="217"/>
                </a:lnTo>
                <a:lnTo>
                  <a:pt x="1586" y="329"/>
                </a:lnTo>
                <a:lnTo>
                  <a:pt x="1585" y="329"/>
                </a:lnTo>
                <a:lnTo>
                  <a:pt x="1557" y="329"/>
                </a:lnTo>
                <a:lnTo>
                  <a:pt x="1496" y="329"/>
                </a:lnTo>
                <a:lnTo>
                  <a:pt x="1496" y="329"/>
                </a:lnTo>
                <a:lnTo>
                  <a:pt x="1447" y="329"/>
                </a:lnTo>
                <a:lnTo>
                  <a:pt x="1458" y="289"/>
                </a:lnTo>
                <a:lnTo>
                  <a:pt x="1562" y="289"/>
                </a:lnTo>
                <a:lnTo>
                  <a:pt x="1579" y="283"/>
                </a:lnTo>
                <a:lnTo>
                  <a:pt x="1593" y="234"/>
                </a:lnTo>
                <a:cubicBezTo>
                  <a:pt x="1596" y="222"/>
                  <a:pt x="1584" y="217"/>
                  <a:pt x="1555" y="217"/>
                </a:cubicBezTo>
                <a:lnTo>
                  <a:pt x="1454" y="217"/>
                </a:lnTo>
                <a:cubicBezTo>
                  <a:pt x="1425" y="217"/>
                  <a:pt x="1409" y="222"/>
                  <a:pt x="1406" y="234"/>
                </a:cubicBezTo>
                <a:lnTo>
                  <a:pt x="1378" y="334"/>
                </a:lnTo>
                <a:cubicBezTo>
                  <a:pt x="1375" y="345"/>
                  <a:pt x="1388" y="351"/>
                  <a:pt x="1416" y="351"/>
                </a:cubicBezTo>
                <a:lnTo>
                  <a:pt x="1557" y="351"/>
                </a:lnTo>
                <a:lnTo>
                  <a:pt x="1573" y="351"/>
                </a:lnTo>
                <a:lnTo>
                  <a:pt x="1573" y="351"/>
                </a:lnTo>
                <a:close/>
              </a:path>
              <a:path w="2022" h="468">
                <a:moveTo>
                  <a:pt x="1293" y="328"/>
                </a:moveTo>
                <a:lnTo>
                  <a:pt x="1318" y="239"/>
                </a:lnTo>
                <a:lnTo>
                  <a:pt x="1298" y="239"/>
                </a:lnTo>
                <a:cubicBezTo>
                  <a:pt x="1284" y="239"/>
                  <a:pt x="1273" y="241"/>
                  <a:pt x="1266" y="244"/>
                </a:cubicBezTo>
                <a:cubicBezTo>
                  <a:pt x="1260" y="246"/>
                  <a:pt x="1256" y="250"/>
                  <a:pt x="1255" y="256"/>
                </a:cubicBezTo>
                <a:lnTo>
                  <a:pt x="1239" y="311"/>
                </a:lnTo>
                <a:cubicBezTo>
                  <a:pt x="1236" y="322"/>
                  <a:pt x="1248" y="328"/>
                  <a:pt x="1274" y="328"/>
                </a:cubicBezTo>
                <a:lnTo>
                  <a:pt x="1293" y="328"/>
                </a:lnTo>
                <a:close/>
                <a:moveTo>
                  <a:pt x="1170" y="319"/>
                </a:moveTo>
                <a:lnTo>
                  <a:pt x="1190" y="248"/>
                </a:lnTo>
                <a:cubicBezTo>
                  <a:pt x="1192" y="239"/>
                  <a:pt x="1201" y="232"/>
                  <a:pt x="1215" y="226"/>
                </a:cubicBezTo>
                <a:cubicBezTo>
                  <a:pt x="1231" y="220"/>
                  <a:pt x="1250" y="217"/>
                  <a:pt x="1274" y="217"/>
                </a:cubicBezTo>
                <a:lnTo>
                  <a:pt x="1324" y="217"/>
                </a:lnTo>
                <a:lnTo>
                  <a:pt x="1347" y="135"/>
                </a:lnTo>
                <a:lnTo>
                  <a:pt x="1415" y="135"/>
                </a:lnTo>
                <a:lnTo>
                  <a:pt x="1354" y="351"/>
                </a:lnTo>
                <a:lnTo>
                  <a:pt x="1287" y="351"/>
                </a:lnTo>
                <a:lnTo>
                  <a:pt x="1288" y="348"/>
                </a:lnTo>
                <a:lnTo>
                  <a:pt x="1234" y="352"/>
                </a:lnTo>
                <a:cubicBezTo>
                  <a:pt x="1210" y="352"/>
                  <a:pt x="1193" y="349"/>
                  <a:pt x="1181" y="342"/>
                </a:cubicBezTo>
                <a:cubicBezTo>
                  <a:pt x="1171" y="336"/>
                  <a:pt x="1167" y="328"/>
                  <a:pt x="1170" y="319"/>
                </a:cubicBezTo>
              </a:path>
              <a:path w="2022" h="468">
                <a:moveTo>
                  <a:pt x="1081" y="329"/>
                </a:moveTo>
                <a:lnTo>
                  <a:pt x="1106" y="239"/>
                </a:lnTo>
                <a:lnTo>
                  <a:pt x="1047" y="239"/>
                </a:lnTo>
                <a:lnTo>
                  <a:pt x="1022" y="329"/>
                </a:lnTo>
                <a:lnTo>
                  <a:pt x="1081" y="329"/>
                </a:lnTo>
                <a:close/>
                <a:moveTo>
                  <a:pt x="1174" y="234"/>
                </a:moveTo>
                <a:lnTo>
                  <a:pt x="1146" y="334"/>
                </a:lnTo>
                <a:cubicBezTo>
                  <a:pt x="1143" y="345"/>
                  <a:pt x="1126" y="351"/>
                  <a:pt x="1096" y="351"/>
                </a:cubicBezTo>
                <a:lnTo>
                  <a:pt x="991" y="351"/>
                </a:lnTo>
                <a:cubicBezTo>
                  <a:pt x="963" y="351"/>
                  <a:pt x="950" y="345"/>
                  <a:pt x="953" y="334"/>
                </a:cubicBezTo>
                <a:lnTo>
                  <a:pt x="981" y="234"/>
                </a:lnTo>
                <a:cubicBezTo>
                  <a:pt x="985" y="222"/>
                  <a:pt x="1000" y="217"/>
                  <a:pt x="1029" y="217"/>
                </a:cubicBezTo>
                <a:lnTo>
                  <a:pt x="1133" y="217"/>
                </a:lnTo>
                <a:cubicBezTo>
                  <a:pt x="1164" y="217"/>
                  <a:pt x="1178" y="222"/>
                  <a:pt x="1174" y="234"/>
                </a:cubicBezTo>
              </a:path>
              <a:path w="2022" h="468">
                <a:moveTo>
                  <a:pt x="876" y="304"/>
                </a:moveTo>
                <a:lnTo>
                  <a:pt x="942" y="304"/>
                </a:lnTo>
                <a:lnTo>
                  <a:pt x="933" y="334"/>
                </a:lnTo>
                <a:cubicBezTo>
                  <a:pt x="930" y="345"/>
                  <a:pt x="915" y="351"/>
                  <a:pt x="886" y="351"/>
                </a:cubicBezTo>
                <a:lnTo>
                  <a:pt x="785" y="351"/>
                </a:lnTo>
                <a:cubicBezTo>
                  <a:pt x="757" y="351"/>
                  <a:pt x="744" y="345"/>
                  <a:pt x="747" y="334"/>
                </a:cubicBezTo>
                <a:lnTo>
                  <a:pt x="776" y="234"/>
                </a:lnTo>
                <a:cubicBezTo>
                  <a:pt x="779" y="222"/>
                  <a:pt x="795" y="217"/>
                  <a:pt x="823" y="217"/>
                </a:cubicBezTo>
                <a:lnTo>
                  <a:pt x="924" y="217"/>
                </a:lnTo>
                <a:cubicBezTo>
                  <a:pt x="952" y="217"/>
                  <a:pt x="965" y="222"/>
                  <a:pt x="962" y="234"/>
                </a:cubicBezTo>
                <a:lnTo>
                  <a:pt x="954" y="259"/>
                </a:lnTo>
                <a:lnTo>
                  <a:pt x="889" y="259"/>
                </a:lnTo>
                <a:lnTo>
                  <a:pt x="894" y="239"/>
                </a:lnTo>
                <a:lnTo>
                  <a:pt x="841" y="239"/>
                </a:lnTo>
                <a:lnTo>
                  <a:pt x="816" y="329"/>
                </a:lnTo>
                <a:lnTo>
                  <a:pt x="869" y="329"/>
                </a:lnTo>
                <a:lnTo>
                  <a:pt x="876" y="304"/>
                </a:lnTo>
                <a:close/>
              </a:path>
              <a:path w="2022" h="468">
                <a:moveTo>
                  <a:pt x="545" y="277"/>
                </a:moveTo>
                <a:lnTo>
                  <a:pt x="614" y="277"/>
                </a:lnTo>
                <a:lnTo>
                  <a:pt x="600" y="328"/>
                </a:lnTo>
                <a:lnTo>
                  <a:pt x="659" y="328"/>
                </a:lnTo>
                <a:lnTo>
                  <a:pt x="673" y="279"/>
                </a:lnTo>
                <a:lnTo>
                  <a:pt x="576" y="213"/>
                </a:lnTo>
                <a:cubicBezTo>
                  <a:pt x="569" y="208"/>
                  <a:pt x="565" y="203"/>
                  <a:pt x="567" y="199"/>
                </a:cubicBezTo>
                <a:lnTo>
                  <a:pt x="580" y="153"/>
                </a:lnTo>
                <a:cubicBezTo>
                  <a:pt x="581" y="148"/>
                  <a:pt x="586" y="144"/>
                  <a:pt x="595" y="140"/>
                </a:cubicBezTo>
                <a:cubicBezTo>
                  <a:pt x="604" y="137"/>
                  <a:pt x="615" y="135"/>
                  <a:pt x="627" y="135"/>
                </a:cubicBezTo>
                <a:lnTo>
                  <a:pt x="742" y="135"/>
                </a:lnTo>
                <a:cubicBezTo>
                  <a:pt x="755" y="135"/>
                  <a:pt x="765" y="137"/>
                  <a:pt x="771" y="140"/>
                </a:cubicBezTo>
                <a:cubicBezTo>
                  <a:pt x="778" y="144"/>
                  <a:pt x="780" y="148"/>
                  <a:pt x="779" y="153"/>
                </a:cubicBezTo>
                <a:lnTo>
                  <a:pt x="766" y="197"/>
                </a:lnTo>
                <a:lnTo>
                  <a:pt x="697" y="197"/>
                </a:lnTo>
                <a:lnTo>
                  <a:pt x="708" y="159"/>
                </a:lnTo>
                <a:lnTo>
                  <a:pt x="649" y="159"/>
                </a:lnTo>
                <a:lnTo>
                  <a:pt x="638" y="197"/>
                </a:lnTo>
                <a:lnTo>
                  <a:pt x="731" y="259"/>
                </a:lnTo>
                <a:cubicBezTo>
                  <a:pt x="741" y="266"/>
                  <a:pt x="746" y="272"/>
                  <a:pt x="744" y="277"/>
                </a:cubicBezTo>
                <a:lnTo>
                  <a:pt x="728" y="333"/>
                </a:lnTo>
                <a:cubicBezTo>
                  <a:pt x="727" y="338"/>
                  <a:pt x="722" y="342"/>
                  <a:pt x="713" y="346"/>
                </a:cubicBezTo>
                <a:cubicBezTo>
                  <a:pt x="704" y="349"/>
                  <a:pt x="694" y="351"/>
                  <a:pt x="681" y="351"/>
                </a:cubicBezTo>
                <a:lnTo>
                  <a:pt x="566" y="351"/>
                </a:lnTo>
                <a:cubicBezTo>
                  <a:pt x="555" y="351"/>
                  <a:pt x="545" y="349"/>
                  <a:pt x="538" y="346"/>
                </a:cubicBezTo>
                <a:cubicBezTo>
                  <a:pt x="530" y="343"/>
                  <a:pt x="527" y="339"/>
                  <a:pt x="529" y="333"/>
                </a:cubicBezTo>
                <a:lnTo>
                  <a:pt x="545" y="277"/>
                </a:lnTo>
                <a:close/>
              </a:path>
              <a:path w="2022" h="468">
                <a:moveTo>
                  <a:pt x="238" y="386"/>
                </a:moveTo>
                <a:lnTo>
                  <a:pt x="260" y="307"/>
                </a:lnTo>
                <a:lnTo>
                  <a:pt x="146" y="307"/>
                </a:lnTo>
                <a:lnTo>
                  <a:pt x="164" y="233"/>
                </a:lnTo>
                <a:lnTo>
                  <a:pt x="279" y="233"/>
                </a:lnTo>
                <a:lnTo>
                  <a:pt x="298" y="160"/>
                </a:lnTo>
                <a:lnTo>
                  <a:pt x="123" y="160"/>
                </a:lnTo>
                <a:lnTo>
                  <a:pt x="94" y="160"/>
                </a:lnTo>
                <a:cubicBezTo>
                  <a:pt x="94" y="160"/>
                  <a:pt x="58" y="160"/>
                  <a:pt x="50" y="196"/>
                </a:cubicBezTo>
                <a:lnTo>
                  <a:pt x="11" y="352"/>
                </a:lnTo>
                <a:cubicBezTo>
                  <a:pt x="11" y="352"/>
                  <a:pt x="-2" y="386"/>
                  <a:pt x="50" y="386"/>
                </a:cubicBezTo>
                <a:lnTo>
                  <a:pt x="238" y="386"/>
                </a:lnTo>
                <a:close/>
              </a:path>
              <a:path w="2022" h="468">
                <a:moveTo>
                  <a:pt x="319" y="81"/>
                </a:moveTo>
                <a:lnTo>
                  <a:pt x="298" y="160"/>
                </a:lnTo>
                <a:lnTo>
                  <a:pt x="418" y="160"/>
                </a:lnTo>
                <a:lnTo>
                  <a:pt x="401" y="233"/>
                </a:lnTo>
                <a:lnTo>
                  <a:pt x="279" y="233"/>
                </a:lnTo>
                <a:lnTo>
                  <a:pt x="260" y="307"/>
                </a:lnTo>
                <a:lnTo>
                  <a:pt x="435" y="307"/>
                </a:lnTo>
                <a:lnTo>
                  <a:pt x="464" y="307"/>
                </a:lnTo>
                <a:cubicBezTo>
                  <a:pt x="464" y="307"/>
                  <a:pt x="500" y="307"/>
                  <a:pt x="508" y="271"/>
                </a:cubicBezTo>
                <a:lnTo>
                  <a:pt x="544" y="115"/>
                </a:lnTo>
                <a:cubicBezTo>
                  <a:pt x="544" y="115"/>
                  <a:pt x="559" y="81"/>
                  <a:pt x="506" y="81"/>
                </a:cubicBezTo>
                <a:lnTo>
                  <a:pt x="319" y="81"/>
                </a:lnTo>
                <a:close/>
              </a:path>
              <a:path w="2022" h="468">
                <a:moveTo>
                  <a:pt x="206" y="81"/>
                </a:moveTo>
                <a:lnTo>
                  <a:pt x="220" y="21"/>
                </a:lnTo>
                <a:cubicBezTo>
                  <a:pt x="220" y="21"/>
                  <a:pt x="230" y="0"/>
                  <a:pt x="278" y="1"/>
                </a:cubicBezTo>
                <a:lnTo>
                  <a:pt x="338" y="1"/>
                </a:lnTo>
                <a:lnTo>
                  <a:pt x="319" y="81"/>
                </a:lnTo>
                <a:lnTo>
                  <a:pt x="206" y="81"/>
                </a:lnTo>
                <a:close/>
              </a:path>
              <a:path w="2022" h="468">
                <a:moveTo>
                  <a:pt x="359" y="385"/>
                </a:moveTo>
                <a:lnTo>
                  <a:pt x="337" y="446"/>
                </a:lnTo>
                <a:cubicBezTo>
                  <a:pt x="337" y="446"/>
                  <a:pt x="327" y="468"/>
                  <a:pt x="280" y="466"/>
                </a:cubicBezTo>
                <a:lnTo>
                  <a:pt x="220" y="466"/>
                </a:lnTo>
                <a:lnTo>
                  <a:pt x="238" y="386"/>
                </a:lnTo>
                <a:lnTo>
                  <a:pt x="359" y="38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/>
          <p:cNvGraphicFramePr/>
          <p:nvPr/>
        </p:nvGraphicFramePr>
        <p:xfrm>
          <a:off x="458784" y="922512"/>
          <a:ext cx="6736952" cy="8493125"/>
        </p:xfrm>
        <a:graphic>
          <a:graphicData uri="http://schemas.openxmlformats.org/drawingml/2006/table">
            <a:tbl>
              <a:tblPr/>
              <a:tblGrid>
                <a:gridCol w="1763633"/>
                <a:gridCol w="1657773"/>
                <a:gridCol w="1657773"/>
                <a:gridCol w="1657773"/>
              </a:tblGrid>
              <a:tr h="63690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  <a:endParaRPr lang="en-US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S200-20GCM-C4-ACR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S200-20GCPM-C4-ACR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S200-20GCPM-B2C4-ACR</a:t>
                      </a:r>
                      <a:endParaRPr lang="en-US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</a:tr>
              <a:tr h="314325">
                <a:tc row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QoS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SP, WRR scheduling algorithms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69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CoS, DSCP, IP Priority Mapping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146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DHCP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DHCP Interface Priority IP Binding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60">
                <a:tc vMerge="1">
                  <a:tcPr/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Snooping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Client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055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Server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690">
                <a:tc rowSpan="6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L3 Route</a:t>
                      </a: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IPv4 Management Address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4325">
                <a:tc vMerge="1">
                  <a:tcPr/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IPV6 Management Address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69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Static IPv4 Route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69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Static IPv6 Route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69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ARP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369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Loopback Interface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1460">
                <a:tc rowSpan="10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Security</a:t>
                      </a: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Management Channel Configuration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AAA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IEEE802.1X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MAC-Based IEEE802.1X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/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WEB-Based IEEE802.1X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Denial of Service Protection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Dynamic ARP Inspection(DAI)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 Source Guard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 Security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 Isolation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row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DNS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DNS Client</a:t>
                      </a:r>
                      <a:endParaRPr lang="en-US" altLang="zh-CN" sz="110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DNS Server</a:t>
                      </a:r>
                      <a:endParaRPr lang="en-US" altLang="zh-CN" sz="110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51460">
                <a:tc rowSpan="5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Diagnosis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Console Logs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RAM logs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Flash logs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Mirroring(1:1,N:1)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Ping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grpSp>
        <p:nvGrpSpPr>
          <p:cNvPr id="6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959475" y="9875520"/>
            <a:ext cx="18288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2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2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71257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Switch-&gt;2.5G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pic>
        <p:nvPicPr>
          <p:cNvPr id="8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329"/>
            <a:ext cx="7775447" cy="629399"/>
          </a:xfrm>
          <a:prstGeom prst="rect">
            <a:avLst/>
          </a:prstGeom>
        </p:spPr>
      </p:pic>
      <p:sp>
        <p:nvSpPr>
          <p:cNvPr id="9" name="textbox 68"/>
          <p:cNvSpPr/>
          <p:nvPr/>
        </p:nvSpPr>
        <p:spPr>
          <a:xfrm>
            <a:off x="2519988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r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Switch-&gt;2.5G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sp>
        <p:nvSpPr>
          <p:cNvPr id="13" name="path 70"/>
          <p:cNvSpPr/>
          <p:nvPr/>
        </p:nvSpPr>
        <p:spPr>
          <a:xfrm>
            <a:off x="323080" y="151004"/>
            <a:ext cx="1283986" cy="297417"/>
          </a:xfrm>
          <a:custGeom>
            <a:avLst/>
            <a:gdLst/>
            <a:ahLst/>
            <a:cxnLst/>
            <a:rect l="0" t="0" r="0" b="0"/>
            <a:pathLst>
              <a:path w="2022" h="468">
                <a:moveTo>
                  <a:pt x="1924" y="329"/>
                </a:moveTo>
                <a:lnTo>
                  <a:pt x="1950" y="239"/>
                </a:lnTo>
                <a:lnTo>
                  <a:pt x="1901" y="239"/>
                </a:lnTo>
                <a:lnTo>
                  <a:pt x="1891" y="239"/>
                </a:lnTo>
                <a:lnTo>
                  <a:pt x="1824" y="239"/>
                </a:lnTo>
                <a:lnTo>
                  <a:pt x="1825" y="234"/>
                </a:lnTo>
                <a:cubicBezTo>
                  <a:pt x="1828" y="222"/>
                  <a:pt x="1844" y="217"/>
                  <a:pt x="1872" y="217"/>
                </a:cubicBezTo>
                <a:lnTo>
                  <a:pt x="1977" y="217"/>
                </a:lnTo>
                <a:cubicBezTo>
                  <a:pt x="2008" y="217"/>
                  <a:pt x="2022" y="222"/>
                  <a:pt x="2018" y="234"/>
                </a:cubicBezTo>
                <a:lnTo>
                  <a:pt x="1990" y="334"/>
                </a:lnTo>
                <a:cubicBezTo>
                  <a:pt x="1987" y="345"/>
                  <a:pt x="1970" y="351"/>
                  <a:pt x="1939" y="351"/>
                </a:cubicBezTo>
                <a:lnTo>
                  <a:pt x="1835" y="351"/>
                </a:lnTo>
                <a:cubicBezTo>
                  <a:pt x="1807" y="351"/>
                  <a:pt x="1794" y="345"/>
                  <a:pt x="1797" y="334"/>
                </a:cubicBezTo>
                <a:lnTo>
                  <a:pt x="1818" y="259"/>
                </a:lnTo>
                <a:lnTo>
                  <a:pt x="1885" y="259"/>
                </a:lnTo>
                <a:lnTo>
                  <a:pt x="1866" y="329"/>
                </a:lnTo>
                <a:lnTo>
                  <a:pt x="1924" y="329"/>
                </a:lnTo>
                <a:close/>
              </a:path>
              <a:path w="2022" h="468">
                <a:moveTo>
                  <a:pt x="1472" y="239"/>
                </a:moveTo>
                <a:lnTo>
                  <a:pt x="1464" y="268"/>
                </a:lnTo>
                <a:lnTo>
                  <a:pt x="1516" y="268"/>
                </a:lnTo>
                <a:lnTo>
                  <a:pt x="1524" y="239"/>
                </a:lnTo>
                <a:lnTo>
                  <a:pt x="1472" y="239"/>
                </a:lnTo>
                <a:close/>
                <a:moveTo>
                  <a:pt x="1573" y="351"/>
                </a:moveTo>
                <a:lnTo>
                  <a:pt x="1580" y="351"/>
                </a:lnTo>
                <a:lnTo>
                  <a:pt x="1604" y="351"/>
                </a:lnTo>
                <a:lnTo>
                  <a:pt x="1621" y="351"/>
                </a:lnTo>
                <a:cubicBezTo>
                  <a:pt x="1643" y="351"/>
                  <a:pt x="1650" y="340"/>
                  <a:pt x="1652" y="334"/>
                </a:cubicBezTo>
                <a:lnTo>
                  <a:pt x="1652" y="332"/>
                </a:lnTo>
                <a:lnTo>
                  <a:pt x="1678" y="241"/>
                </a:lnTo>
                <a:lnTo>
                  <a:pt x="1737" y="241"/>
                </a:lnTo>
                <a:lnTo>
                  <a:pt x="1706" y="351"/>
                </a:lnTo>
                <a:lnTo>
                  <a:pt x="1773" y="351"/>
                </a:lnTo>
                <a:lnTo>
                  <a:pt x="1806" y="232"/>
                </a:lnTo>
                <a:cubicBezTo>
                  <a:pt x="1810" y="221"/>
                  <a:pt x="1795" y="215"/>
                  <a:pt x="1764" y="215"/>
                </a:cubicBezTo>
                <a:lnTo>
                  <a:pt x="1684" y="220"/>
                </a:lnTo>
                <a:lnTo>
                  <a:pt x="1685" y="217"/>
                </a:lnTo>
                <a:lnTo>
                  <a:pt x="1618" y="217"/>
                </a:lnTo>
                <a:lnTo>
                  <a:pt x="1586" y="329"/>
                </a:lnTo>
                <a:lnTo>
                  <a:pt x="1585" y="329"/>
                </a:lnTo>
                <a:lnTo>
                  <a:pt x="1557" y="329"/>
                </a:lnTo>
                <a:lnTo>
                  <a:pt x="1496" y="329"/>
                </a:lnTo>
                <a:lnTo>
                  <a:pt x="1496" y="329"/>
                </a:lnTo>
                <a:lnTo>
                  <a:pt x="1447" y="329"/>
                </a:lnTo>
                <a:lnTo>
                  <a:pt x="1458" y="289"/>
                </a:lnTo>
                <a:lnTo>
                  <a:pt x="1562" y="289"/>
                </a:lnTo>
                <a:lnTo>
                  <a:pt x="1579" y="283"/>
                </a:lnTo>
                <a:lnTo>
                  <a:pt x="1593" y="234"/>
                </a:lnTo>
                <a:cubicBezTo>
                  <a:pt x="1596" y="222"/>
                  <a:pt x="1584" y="217"/>
                  <a:pt x="1555" y="217"/>
                </a:cubicBezTo>
                <a:lnTo>
                  <a:pt x="1454" y="217"/>
                </a:lnTo>
                <a:cubicBezTo>
                  <a:pt x="1425" y="217"/>
                  <a:pt x="1409" y="222"/>
                  <a:pt x="1406" y="234"/>
                </a:cubicBezTo>
                <a:lnTo>
                  <a:pt x="1378" y="334"/>
                </a:lnTo>
                <a:cubicBezTo>
                  <a:pt x="1375" y="345"/>
                  <a:pt x="1388" y="351"/>
                  <a:pt x="1416" y="351"/>
                </a:cubicBezTo>
                <a:lnTo>
                  <a:pt x="1557" y="351"/>
                </a:lnTo>
                <a:lnTo>
                  <a:pt x="1573" y="351"/>
                </a:lnTo>
                <a:lnTo>
                  <a:pt x="1573" y="351"/>
                </a:lnTo>
                <a:close/>
              </a:path>
              <a:path w="2022" h="468">
                <a:moveTo>
                  <a:pt x="1293" y="328"/>
                </a:moveTo>
                <a:lnTo>
                  <a:pt x="1318" y="239"/>
                </a:lnTo>
                <a:lnTo>
                  <a:pt x="1298" y="239"/>
                </a:lnTo>
                <a:cubicBezTo>
                  <a:pt x="1284" y="239"/>
                  <a:pt x="1273" y="241"/>
                  <a:pt x="1266" y="244"/>
                </a:cubicBezTo>
                <a:cubicBezTo>
                  <a:pt x="1260" y="246"/>
                  <a:pt x="1256" y="250"/>
                  <a:pt x="1255" y="256"/>
                </a:cubicBezTo>
                <a:lnTo>
                  <a:pt x="1239" y="311"/>
                </a:lnTo>
                <a:cubicBezTo>
                  <a:pt x="1236" y="322"/>
                  <a:pt x="1248" y="328"/>
                  <a:pt x="1274" y="328"/>
                </a:cubicBezTo>
                <a:lnTo>
                  <a:pt x="1293" y="328"/>
                </a:lnTo>
                <a:close/>
                <a:moveTo>
                  <a:pt x="1170" y="319"/>
                </a:moveTo>
                <a:lnTo>
                  <a:pt x="1190" y="248"/>
                </a:lnTo>
                <a:cubicBezTo>
                  <a:pt x="1192" y="239"/>
                  <a:pt x="1201" y="232"/>
                  <a:pt x="1215" y="226"/>
                </a:cubicBezTo>
                <a:cubicBezTo>
                  <a:pt x="1231" y="220"/>
                  <a:pt x="1250" y="217"/>
                  <a:pt x="1274" y="217"/>
                </a:cubicBezTo>
                <a:lnTo>
                  <a:pt x="1324" y="217"/>
                </a:lnTo>
                <a:lnTo>
                  <a:pt x="1347" y="135"/>
                </a:lnTo>
                <a:lnTo>
                  <a:pt x="1415" y="135"/>
                </a:lnTo>
                <a:lnTo>
                  <a:pt x="1354" y="351"/>
                </a:lnTo>
                <a:lnTo>
                  <a:pt x="1287" y="351"/>
                </a:lnTo>
                <a:lnTo>
                  <a:pt x="1288" y="348"/>
                </a:lnTo>
                <a:lnTo>
                  <a:pt x="1234" y="352"/>
                </a:lnTo>
                <a:cubicBezTo>
                  <a:pt x="1210" y="352"/>
                  <a:pt x="1193" y="349"/>
                  <a:pt x="1181" y="342"/>
                </a:cubicBezTo>
                <a:cubicBezTo>
                  <a:pt x="1171" y="336"/>
                  <a:pt x="1167" y="328"/>
                  <a:pt x="1170" y="319"/>
                </a:cubicBezTo>
              </a:path>
              <a:path w="2022" h="468">
                <a:moveTo>
                  <a:pt x="1081" y="329"/>
                </a:moveTo>
                <a:lnTo>
                  <a:pt x="1106" y="239"/>
                </a:lnTo>
                <a:lnTo>
                  <a:pt x="1047" y="239"/>
                </a:lnTo>
                <a:lnTo>
                  <a:pt x="1022" y="329"/>
                </a:lnTo>
                <a:lnTo>
                  <a:pt x="1081" y="329"/>
                </a:lnTo>
                <a:close/>
                <a:moveTo>
                  <a:pt x="1174" y="234"/>
                </a:moveTo>
                <a:lnTo>
                  <a:pt x="1146" y="334"/>
                </a:lnTo>
                <a:cubicBezTo>
                  <a:pt x="1143" y="345"/>
                  <a:pt x="1126" y="351"/>
                  <a:pt x="1096" y="351"/>
                </a:cubicBezTo>
                <a:lnTo>
                  <a:pt x="991" y="351"/>
                </a:lnTo>
                <a:cubicBezTo>
                  <a:pt x="963" y="351"/>
                  <a:pt x="950" y="345"/>
                  <a:pt x="953" y="334"/>
                </a:cubicBezTo>
                <a:lnTo>
                  <a:pt x="981" y="234"/>
                </a:lnTo>
                <a:cubicBezTo>
                  <a:pt x="985" y="222"/>
                  <a:pt x="1000" y="217"/>
                  <a:pt x="1029" y="217"/>
                </a:cubicBezTo>
                <a:lnTo>
                  <a:pt x="1133" y="217"/>
                </a:lnTo>
                <a:cubicBezTo>
                  <a:pt x="1164" y="217"/>
                  <a:pt x="1178" y="222"/>
                  <a:pt x="1174" y="234"/>
                </a:cubicBezTo>
              </a:path>
              <a:path w="2022" h="468">
                <a:moveTo>
                  <a:pt x="876" y="304"/>
                </a:moveTo>
                <a:lnTo>
                  <a:pt x="942" y="304"/>
                </a:lnTo>
                <a:lnTo>
                  <a:pt x="933" y="334"/>
                </a:lnTo>
                <a:cubicBezTo>
                  <a:pt x="930" y="345"/>
                  <a:pt x="915" y="351"/>
                  <a:pt x="886" y="351"/>
                </a:cubicBezTo>
                <a:lnTo>
                  <a:pt x="785" y="351"/>
                </a:lnTo>
                <a:cubicBezTo>
                  <a:pt x="757" y="351"/>
                  <a:pt x="744" y="345"/>
                  <a:pt x="747" y="334"/>
                </a:cubicBezTo>
                <a:lnTo>
                  <a:pt x="776" y="234"/>
                </a:lnTo>
                <a:cubicBezTo>
                  <a:pt x="779" y="222"/>
                  <a:pt x="795" y="217"/>
                  <a:pt x="823" y="217"/>
                </a:cubicBezTo>
                <a:lnTo>
                  <a:pt x="924" y="217"/>
                </a:lnTo>
                <a:cubicBezTo>
                  <a:pt x="952" y="217"/>
                  <a:pt x="965" y="222"/>
                  <a:pt x="962" y="234"/>
                </a:cubicBezTo>
                <a:lnTo>
                  <a:pt x="954" y="259"/>
                </a:lnTo>
                <a:lnTo>
                  <a:pt x="889" y="259"/>
                </a:lnTo>
                <a:lnTo>
                  <a:pt x="894" y="239"/>
                </a:lnTo>
                <a:lnTo>
                  <a:pt x="841" y="239"/>
                </a:lnTo>
                <a:lnTo>
                  <a:pt x="816" y="329"/>
                </a:lnTo>
                <a:lnTo>
                  <a:pt x="869" y="329"/>
                </a:lnTo>
                <a:lnTo>
                  <a:pt x="876" y="304"/>
                </a:lnTo>
                <a:close/>
              </a:path>
              <a:path w="2022" h="468">
                <a:moveTo>
                  <a:pt x="545" y="277"/>
                </a:moveTo>
                <a:lnTo>
                  <a:pt x="614" y="277"/>
                </a:lnTo>
                <a:lnTo>
                  <a:pt x="600" y="328"/>
                </a:lnTo>
                <a:lnTo>
                  <a:pt x="659" y="328"/>
                </a:lnTo>
                <a:lnTo>
                  <a:pt x="673" y="279"/>
                </a:lnTo>
                <a:lnTo>
                  <a:pt x="576" y="213"/>
                </a:lnTo>
                <a:cubicBezTo>
                  <a:pt x="569" y="208"/>
                  <a:pt x="565" y="203"/>
                  <a:pt x="567" y="199"/>
                </a:cubicBezTo>
                <a:lnTo>
                  <a:pt x="580" y="153"/>
                </a:lnTo>
                <a:cubicBezTo>
                  <a:pt x="581" y="148"/>
                  <a:pt x="586" y="144"/>
                  <a:pt x="595" y="140"/>
                </a:cubicBezTo>
                <a:cubicBezTo>
                  <a:pt x="604" y="137"/>
                  <a:pt x="615" y="135"/>
                  <a:pt x="627" y="135"/>
                </a:cubicBezTo>
                <a:lnTo>
                  <a:pt x="742" y="135"/>
                </a:lnTo>
                <a:cubicBezTo>
                  <a:pt x="755" y="135"/>
                  <a:pt x="765" y="137"/>
                  <a:pt x="771" y="140"/>
                </a:cubicBezTo>
                <a:cubicBezTo>
                  <a:pt x="778" y="144"/>
                  <a:pt x="780" y="148"/>
                  <a:pt x="779" y="153"/>
                </a:cubicBezTo>
                <a:lnTo>
                  <a:pt x="766" y="197"/>
                </a:lnTo>
                <a:lnTo>
                  <a:pt x="697" y="197"/>
                </a:lnTo>
                <a:lnTo>
                  <a:pt x="708" y="159"/>
                </a:lnTo>
                <a:lnTo>
                  <a:pt x="649" y="159"/>
                </a:lnTo>
                <a:lnTo>
                  <a:pt x="638" y="197"/>
                </a:lnTo>
                <a:lnTo>
                  <a:pt x="731" y="259"/>
                </a:lnTo>
                <a:cubicBezTo>
                  <a:pt x="741" y="266"/>
                  <a:pt x="746" y="272"/>
                  <a:pt x="744" y="277"/>
                </a:cubicBezTo>
                <a:lnTo>
                  <a:pt x="728" y="333"/>
                </a:lnTo>
                <a:cubicBezTo>
                  <a:pt x="727" y="338"/>
                  <a:pt x="722" y="342"/>
                  <a:pt x="713" y="346"/>
                </a:cubicBezTo>
                <a:cubicBezTo>
                  <a:pt x="704" y="349"/>
                  <a:pt x="694" y="351"/>
                  <a:pt x="681" y="351"/>
                </a:cubicBezTo>
                <a:lnTo>
                  <a:pt x="566" y="351"/>
                </a:lnTo>
                <a:cubicBezTo>
                  <a:pt x="555" y="351"/>
                  <a:pt x="545" y="349"/>
                  <a:pt x="538" y="346"/>
                </a:cubicBezTo>
                <a:cubicBezTo>
                  <a:pt x="530" y="343"/>
                  <a:pt x="527" y="339"/>
                  <a:pt x="529" y="333"/>
                </a:cubicBezTo>
                <a:lnTo>
                  <a:pt x="545" y="277"/>
                </a:lnTo>
                <a:close/>
              </a:path>
              <a:path w="2022" h="468">
                <a:moveTo>
                  <a:pt x="238" y="386"/>
                </a:moveTo>
                <a:lnTo>
                  <a:pt x="260" y="307"/>
                </a:lnTo>
                <a:lnTo>
                  <a:pt x="146" y="307"/>
                </a:lnTo>
                <a:lnTo>
                  <a:pt x="164" y="233"/>
                </a:lnTo>
                <a:lnTo>
                  <a:pt x="279" y="233"/>
                </a:lnTo>
                <a:lnTo>
                  <a:pt x="298" y="160"/>
                </a:lnTo>
                <a:lnTo>
                  <a:pt x="123" y="160"/>
                </a:lnTo>
                <a:lnTo>
                  <a:pt x="94" y="160"/>
                </a:lnTo>
                <a:cubicBezTo>
                  <a:pt x="94" y="160"/>
                  <a:pt x="58" y="160"/>
                  <a:pt x="50" y="196"/>
                </a:cubicBezTo>
                <a:lnTo>
                  <a:pt x="11" y="352"/>
                </a:lnTo>
                <a:cubicBezTo>
                  <a:pt x="11" y="352"/>
                  <a:pt x="-2" y="386"/>
                  <a:pt x="50" y="386"/>
                </a:cubicBezTo>
                <a:lnTo>
                  <a:pt x="238" y="386"/>
                </a:lnTo>
                <a:close/>
              </a:path>
              <a:path w="2022" h="468">
                <a:moveTo>
                  <a:pt x="319" y="81"/>
                </a:moveTo>
                <a:lnTo>
                  <a:pt x="298" y="160"/>
                </a:lnTo>
                <a:lnTo>
                  <a:pt x="418" y="160"/>
                </a:lnTo>
                <a:lnTo>
                  <a:pt x="401" y="233"/>
                </a:lnTo>
                <a:lnTo>
                  <a:pt x="279" y="233"/>
                </a:lnTo>
                <a:lnTo>
                  <a:pt x="260" y="307"/>
                </a:lnTo>
                <a:lnTo>
                  <a:pt x="435" y="307"/>
                </a:lnTo>
                <a:lnTo>
                  <a:pt x="464" y="307"/>
                </a:lnTo>
                <a:cubicBezTo>
                  <a:pt x="464" y="307"/>
                  <a:pt x="500" y="307"/>
                  <a:pt x="508" y="271"/>
                </a:cubicBezTo>
                <a:lnTo>
                  <a:pt x="544" y="115"/>
                </a:lnTo>
                <a:cubicBezTo>
                  <a:pt x="544" y="115"/>
                  <a:pt x="559" y="81"/>
                  <a:pt x="506" y="81"/>
                </a:cubicBezTo>
                <a:lnTo>
                  <a:pt x="319" y="81"/>
                </a:lnTo>
                <a:close/>
              </a:path>
              <a:path w="2022" h="468">
                <a:moveTo>
                  <a:pt x="206" y="81"/>
                </a:moveTo>
                <a:lnTo>
                  <a:pt x="220" y="21"/>
                </a:lnTo>
                <a:cubicBezTo>
                  <a:pt x="220" y="21"/>
                  <a:pt x="230" y="0"/>
                  <a:pt x="278" y="1"/>
                </a:cubicBezTo>
                <a:lnTo>
                  <a:pt x="338" y="1"/>
                </a:lnTo>
                <a:lnTo>
                  <a:pt x="319" y="81"/>
                </a:lnTo>
                <a:lnTo>
                  <a:pt x="206" y="81"/>
                </a:lnTo>
                <a:close/>
              </a:path>
              <a:path w="2022" h="468">
                <a:moveTo>
                  <a:pt x="359" y="385"/>
                </a:moveTo>
                <a:lnTo>
                  <a:pt x="337" y="446"/>
                </a:lnTo>
                <a:cubicBezTo>
                  <a:pt x="337" y="446"/>
                  <a:pt x="327" y="468"/>
                  <a:pt x="280" y="466"/>
                </a:cubicBezTo>
                <a:lnTo>
                  <a:pt x="220" y="466"/>
                </a:lnTo>
                <a:lnTo>
                  <a:pt x="238" y="386"/>
                </a:lnTo>
                <a:lnTo>
                  <a:pt x="359" y="38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/>
          <p:cNvGraphicFramePr/>
          <p:nvPr>
            <p:custDataLst>
              <p:tags r:id="rId1"/>
            </p:custDataLst>
          </p:nvPr>
        </p:nvGraphicFramePr>
        <p:xfrm>
          <a:off x="458470" y="922655"/>
          <a:ext cx="6762750" cy="5530850"/>
        </p:xfrm>
        <a:graphic>
          <a:graphicData uri="http://schemas.openxmlformats.org/drawingml/2006/table">
            <a:tbl>
              <a:tblPr/>
              <a:tblGrid>
                <a:gridCol w="1770380"/>
                <a:gridCol w="1664335"/>
                <a:gridCol w="1664335"/>
                <a:gridCol w="1663700"/>
              </a:tblGrid>
              <a:tr h="640080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  <a:endParaRPr lang="en-US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S200-20GCM-C4-ACR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S200-20GCPM-C4-ACR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S200-20GCPM-B2C4-ACR</a:t>
                      </a:r>
                      <a:endParaRPr lang="en-US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</a:tr>
              <a:tr h="283845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Diagnosis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Traceroute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3845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Cable Test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82575">
                <a:tc vMerge="1">
                  <a:tcPr/>
                </a:tc>
                <a:tc gridSpan="3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UDLD protocol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57810">
                <a:tc vMerge="1">
                  <a:tcPr/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Optical Module Information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251460">
                <a:tc rowSpan="11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Management</a:t>
                      </a: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User Management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System Log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Firmware Upgrade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File Upgrade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SNMP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WEB Management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Console                                 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CLI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Telnet/SSH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1460">
                <a:tc vMerge="1">
                  <a:tcPr/>
                </a:tc>
                <a:tc gridSpan="3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SNTP Client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0195">
                <a:tc vMerge="1">
                  <a:tcPr/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RMON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5755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EEE</a:t>
                      </a: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IEEE802.3az</a:t>
                      </a:r>
                      <a:endParaRPr lang="en-US" altLang="zh-CN" sz="110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3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959475" y="9875520"/>
            <a:ext cx="18288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3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3"/>
            </a:endParaRPr>
          </a:p>
        </p:txBody>
      </p:sp>
      <p:sp>
        <p:nvSpPr>
          <p:cNvPr id="68" name="textbox 68"/>
          <p:cNvSpPr/>
          <p:nvPr/>
        </p:nvSpPr>
        <p:spPr>
          <a:xfrm>
            <a:off x="71257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Switch-&gt;2.5G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pic>
        <p:nvPicPr>
          <p:cNvPr id="9" name="picture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329"/>
            <a:ext cx="7775447" cy="629399"/>
          </a:xfrm>
          <a:prstGeom prst="rect">
            <a:avLst/>
          </a:prstGeom>
        </p:spPr>
      </p:pic>
      <p:sp>
        <p:nvSpPr>
          <p:cNvPr id="10" name="textbox 68"/>
          <p:cNvSpPr/>
          <p:nvPr/>
        </p:nvSpPr>
        <p:spPr>
          <a:xfrm>
            <a:off x="2519988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r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Switch-&gt;2.5G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sp>
        <p:nvSpPr>
          <p:cNvPr id="13" name="path 70"/>
          <p:cNvSpPr/>
          <p:nvPr/>
        </p:nvSpPr>
        <p:spPr>
          <a:xfrm>
            <a:off x="323080" y="151004"/>
            <a:ext cx="1283986" cy="297417"/>
          </a:xfrm>
          <a:custGeom>
            <a:avLst/>
            <a:gdLst/>
            <a:ahLst/>
            <a:cxnLst/>
            <a:rect l="0" t="0" r="0" b="0"/>
            <a:pathLst>
              <a:path w="2022" h="468">
                <a:moveTo>
                  <a:pt x="1924" y="329"/>
                </a:moveTo>
                <a:lnTo>
                  <a:pt x="1950" y="239"/>
                </a:lnTo>
                <a:lnTo>
                  <a:pt x="1901" y="239"/>
                </a:lnTo>
                <a:lnTo>
                  <a:pt x="1891" y="239"/>
                </a:lnTo>
                <a:lnTo>
                  <a:pt x="1824" y="239"/>
                </a:lnTo>
                <a:lnTo>
                  <a:pt x="1825" y="234"/>
                </a:lnTo>
                <a:cubicBezTo>
                  <a:pt x="1828" y="222"/>
                  <a:pt x="1844" y="217"/>
                  <a:pt x="1872" y="217"/>
                </a:cubicBezTo>
                <a:lnTo>
                  <a:pt x="1977" y="217"/>
                </a:lnTo>
                <a:cubicBezTo>
                  <a:pt x="2008" y="217"/>
                  <a:pt x="2022" y="222"/>
                  <a:pt x="2018" y="234"/>
                </a:cubicBezTo>
                <a:lnTo>
                  <a:pt x="1990" y="334"/>
                </a:lnTo>
                <a:cubicBezTo>
                  <a:pt x="1987" y="345"/>
                  <a:pt x="1970" y="351"/>
                  <a:pt x="1939" y="351"/>
                </a:cubicBezTo>
                <a:lnTo>
                  <a:pt x="1835" y="351"/>
                </a:lnTo>
                <a:cubicBezTo>
                  <a:pt x="1807" y="351"/>
                  <a:pt x="1794" y="345"/>
                  <a:pt x="1797" y="334"/>
                </a:cubicBezTo>
                <a:lnTo>
                  <a:pt x="1818" y="259"/>
                </a:lnTo>
                <a:lnTo>
                  <a:pt x="1885" y="259"/>
                </a:lnTo>
                <a:lnTo>
                  <a:pt x="1866" y="329"/>
                </a:lnTo>
                <a:lnTo>
                  <a:pt x="1924" y="329"/>
                </a:lnTo>
                <a:close/>
              </a:path>
              <a:path w="2022" h="468">
                <a:moveTo>
                  <a:pt x="1472" y="239"/>
                </a:moveTo>
                <a:lnTo>
                  <a:pt x="1464" y="268"/>
                </a:lnTo>
                <a:lnTo>
                  <a:pt x="1516" y="268"/>
                </a:lnTo>
                <a:lnTo>
                  <a:pt x="1524" y="239"/>
                </a:lnTo>
                <a:lnTo>
                  <a:pt x="1472" y="239"/>
                </a:lnTo>
                <a:close/>
                <a:moveTo>
                  <a:pt x="1573" y="351"/>
                </a:moveTo>
                <a:lnTo>
                  <a:pt x="1580" y="351"/>
                </a:lnTo>
                <a:lnTo>
                  <a:pt x="1604" y="351"/>
                </a:lnTo>
                <a:lnTo>
                  <a:pt x="1621" y="351"/>
                </a:lnTo>
                <a:cubicBezTo>
                  <a:pt x="1643" y="351"/>
                  <a:pt x="1650" y="340"/>
                  <a:pt x="1652" y="334"/>
                </a:cubicBezTo>
                <a:lnTo>
                  <a:pt x="1652" y="332"/>
                </a:lnTo>
                <a:lnTo>
                  <a:pt x="1678" y="241"/>
                </a:lnTo>
                <a:lnTo>
                  <a:pt x="1737" y="241"/>
                </a:lnTo>
                <a:lnTo>
                  <a:pt x="1706" y="351"/>
                </a:lnTo>
                <a:lnTo>
                  <a:pt x="1773" y="351"/>
                </a:lnTo>
                <a:lnTo>
                  <a:pt x="1806" y="232"/>
                </a:lnTo>
                <a:cubicBezTo>
                  <a:pt x="1810" y="221"/>
                  <a:pt x="1795" y="215"/>
                  <a:pt x="1764" y="215"/>
                </a:cubicBezTo>
                <a:lnTo>
                  <a:pt x="1684" y="220"/>
                </a:lnTo>
                <a:lnTo>
                  <a:pt x="1685" y="217"/>
                </a:lnTo>
                <a:lnTo>
                  <a:pt x="1618" y="217"/>
                </a:lnTo>
                <a:lnTo>
                  <a:pt x="1586" y="329"/>
                </a:lnTo>
                <a:lnTo>
                  <a:pt x="1585" y="329"/>
                </a:lnTo>
                <a:lnTo>
                  <a:pt x="1557" y="329"/>
                </a:lnTo>
                <a:lnTo>
                  <a:pt x="1496" y="329"/>
                </a:lnTo>
                <a:lnTo>
                  <a:pt x="1496" y="329"/>
                </a:lnTo>
                <a:lnTo>
                  <a:pt x="1447" y="329"/>
                </a:lnTo>
                <a:lnTo>
                  <a:pt x="1458" y="289"/>
                </a:lnTo>
                <a:lnTo>
                  <a:pt x="1562" y="289"/>
                </a:lnTo>
                <a:lnTo>
                  <a:pt x="1579" y="283"/>
                </a:lnTo>
                <a:lnTo>
                  <a:pt x="1593" y="234"/>
                </a:lnTo>
                <a:cubicBezTo>
                  <a:pt x="1596" y="222"/>
                  <a:pt x="1584" y="217"/>
                  <a:pt x="1555" y="217"/>
                </a:cubicBezTo>
                <a:lnTo>
                  <a:pt x="1454" y="217"/>
                </a:lnTo>
                <a:cubicBezTo>
                  <a:pt x="1425" y="217"/>
                  <a:pt x="1409" y="222"/>
                  <a:pt x="1406" y="234"/>
                </a:cubicBezTo>
                <a:lnTo>
                  <a:pt x="1378" y="334"/>
                </a:lnTo>
                <a:cubicBezTo>
                  <a:pt x="1375" y="345"/>
                  <a:pt x="1388" y="351"/>
                  <a:pt x="1416" y="351"/>
                </a:cubicBezTo>
                <a:lnTo>
                  <a:pt x="1557" y="351"/>
                </a:lnTo>
                <a:lnTo>
                  <a:pt x="1573" y="351"/>
                </a:lnTo>
                <a:lnTo>
                  <a:pt x="1573" y="351"/>
                </a:lnTo>
                <a:close/>
              </a:path>
              <a:path w="2022" h="468">
                <a:moveTo>
                  <a:pt x="1293" y="328"/>
                </a:moveTo>
                <a:lnTo>
                  <a:pt x="1318" y="239"/>
                </a:lnTo>
                <a:lnTo>
                  <a:pt x="1298" y="239"/>
                </a:lnTo>
                <a:cubicBezTo>
                  <a:pt x="1284" y="239"/>
                  <a:pt x="1273" y="241"/>
                  <a:pt x="1266" y="244"/>
                </a:cubicBezTo>
                <a:cubicBezTo>
                  <a:pt x="1260" y="246"/>
                  <a:pt x="1256" y="250"/>
                  <a:pt x="1255" y="256"/>
                </a:cubicBezTo>
                <a:lnTo>
                  <a:pt x="1239" y="311"/>
                </a:lnTo>
                <a:cubicBezTo>
                  <a:pt x="1236" y="322"/>
                  <a:pt x="1248" y="328"/>
                  <a:pt x="1274" y="328"/>
                </a:cubicBezTo>
                <a:lnTo>
                  <a:pt x="1293" y="328"/>
                </a:lnTo>
                <a:close/>
                <a:moveTo>
                  <a:pt x="1170" y="319"/>
                </a:moveTo>
                <a:lnTo>
                  <a:pt x="1190" y="248"/>
                </a:lnTo>
                <a:cubicBezTo>
                  <a:pt x="1192" y="239"/>
                  <a:pt x="1201" y="232"/>
                  <a:pt x="1215" y="226"/>
                </a:cubicBezTo>
                <a:cubicBezTo>
                  <a:pt x="1231" y="220"/>
                  <a:pt x="1250" y="217"/>
                  <a:pt x="1274" y="217"/>
                </a:cubicBezTo>
                <a:lnTo>
                  <a:pt x="1324" y="217"/>
                </a:lnTo>
                <a:lnTo>
                  <a:pt x="1347" y="135"/>
                </a:lnTo>
                <a:lnTo>
                  <a:pt x="1415" y="135"/>
                </a:lnTo>
                <a:lnTo>
                  <a:pt x="1354" y="351"/>
                </a:lnTo>
                <a:lnTo>
                  <a:pt x="1287" y="351"/>
                </a:lnTo>
                <a:lnTo>
                  <a:pt x="1288" y="348"/>
                </a:lnTo>
                <a:lnTo>
                  <a:pt x="1234" y="352"/>
                </a:lnTo>
                <a:cubicBezTo>
                  <a:pt x="1210" y="352"/>
                  <a:pt x="1193" y="349"/>
                  <a:pt x="1181" y="342"/>
                </a:cubicBezTo>
                <a:cubicBezTo>
                  <a:pt x="1171" y="336"/>
                  <a:pt x="1167" y="328"/>
                  <a:pt x="1170" y="319"/>
                </a:cubicBezTo>
              </a:path>
              <a:path w="2022" h="468">
                <a:moveTo>
                  <a:pt x="1081" y="329"/>
                </a:moveTo>
                <a:lnTo>
                  <a:pt x="1106" y="239"/>
                </a:lnTo>
                <a:lnTo>
                  <a:pt x="1047" y="239"/>
                </a:lnTo>
                <a:lnTo>
                  <a:pt x="1022" y="329"/>
                </a:lnTo>
                <a:lnTo>
                  <a:pt x="1081" y="329"/>
                </a:lnTo>
                <a:close/>
                <a:moveTo>
                  <a:pt x="1174" y="234"/>
                </a:moveTo>
                <a:lnTo>
                  <a:pt x="1146" y="334"/>
                </a:lnTo>
                <a:cubicBezTo>
                  <a:pt x="1143" y="345"/>
                  <a:pt x="1126" y="351"/>
                  <a:pt x="1096" y="351"/>
                </a:cubicBezTo>
                <a:lnTo>
                  <a:pt x="991" y="351"/>
                </a:lnTo>
                <a:cubicBezTo>
                  <a:pt x="963" y="351"/>
                  <a:pt x="950" y="345"/>
                  <a:pt x="953" y="334"/>
                </a:cubicBezTo>
                <a:lnTo>
                  <a:pt x="981" y="234"/>
                </a:lnTo>
                <a:cubicBezTo>
                  <a:pt x="985" y="222"/>
                  <a:pt x="1000" y="217"/>
                  <a:pt x="1029" y="217"/>
                </a:cubicBezTo>
                <a:lnTo>
                  <a:pt x="1133" y="217"/>
                </a:lnTo>
                <a:cubicBezTo>
                  <a:pt x="1164" y="217"/>
                  <a:pt x="1178" y="222"/>
                  <a:pt x="1174" y="234"/>
                </a:cubicBezTo>
              </a:path>
              <a:path w="2022" h="468">
                <a:moveTo>
                  <a:pt x="876" y="304"/>
                </a:moveTo>
                <a:lnTo>
                  <a:pt x="942" y="304"/>
                </a:lnTo>
                <a:lnTo>
                  <a:pt x="933" y="334"/>
                </a:lnTo>
                <a:cubicBezTo>
                  <a:pt x="930" y="345"/>
                  <a:pt x="915" y="351"/>
                  <a:pt x="886" y="351"/>
                </a:cubicBezTo>
                <a:lnTo>
                  <a:pt x="785" y="351"/>
                </a:lnTo>
                <a:cubicBezTo>
                  <a:pt x="757" y="351"/>
                  <a:pt x="744" y="345"/>
                  <a:pt x="747" y="334"/>
                </a:cubicBezTo>
                <a:lnTo>
                  <a:pt x="776" y="234"/>
                </a:lnTo>
                <a:cubicBezTo>
                  <a:pt x="779" y="222"/>
                  <a:pt x="795" y="217"/>
                  <a:pt x="823" y="217"/>
                </a:cubicBezTo>
                <a:lnTo>
                  <a:pt x="924" y="217"/>
                </a:lnTo>
                <a:cubicBezTo>
                  <a:pt x="952" y="217"/>
                  <a:pt x="965" y="222"/>
                  <a:pt x="962" y="234"/>
                </a:cubicBezTo>
                <a:lnTo>
                  <a:pt x="954" y="259"/>
                </a:lnTo>
                <a:lnTo>
                  <a:pt x="889" y="259"/>
                </a:lnTo>
                <a:lnTo>
                  <a:pt x="894" y="239"/>
                </a:lnTo>
                <a:lnTo>
                  <a:pt x="841" y="239"/>
                </a:lnTo>
                <a:lnTo>
                  <a:pt x="816" y="329"/>
                </a:lnTo>
                <a:lnTo>
                  <a:pt x="869" y="329"/>
                </a:lnTo>
                <a:lnTo>
                  <a:pt x="876" y="304"/>
                </a:lnTo>
                <a:close/>
              </a:path>
              <a:path w="2022" h="468">
                <a:moveTo>
                  <a:pt x="545" y="277"/>
                </a:moveTo>
                <a:lnTo>
                  <a:pt x="614" y="277"/>
                </a:lnTo>
                <a:lnTo>
                  <a:pt x="600" y="328"/>
                </a:lnTo>
                <a:lnTo>
                  <a:pt x="659" y="328"/>
                </a:lnTo>
                <a:lnTo>
                  <a:pt x="673" y="279"/>
                </a:lnTo>
                <a:lnTo>
                  <a:pt x="576" y="213"/>
                </a:lnTo>
                <a:cubicBezTo>
                  <a:pt x="569" y="208"/>
                  <a:pt x="565" y="203"/>
                  <a:pt x="567" y="199"/>
                </a:cubicBezTo>
                <a:lnTo>
                  <a:pt x="580" y="153"/>
                </a:lnTo>
                <a:cubicBezTo>
                  <a:pt x="581" y="148"/>
                  <a:pt x="586" y="144"/>
                  <a:pt x="595" y="140"/>
                </a:cubicBezTo>
                <a:cubicBezTo>
                  <a:pt x="604" y="137"/>
                  <a:pt x="615" y="135"/>
                  <a:pt x="627" y="135"/>
                </a:cubicBezTo>
                <a:lnTo>
                  <a:pt x="742" y="135"/>
                </a:lnTo>
                <a:cubicBezTo>
                  <a:pt x="755" y="135"/>
                  <a:pt x="765" y="137"/>
                  <a:pt x="771" y="140"/>
                </a:cubicBezTo>
                <a:cubicBezTo>
                  <a:pt x="778" y="144"/>
                  <a:pt x="780" y="148"/>
                  <a:pt x="779" y="153"/>
                </a:cubicBezTo>
                <a:lnTo>
                  <a:pt x="766" y="197"/>
                </a:lnTo>
                <a:lnTo>
                  <a:pt x="697" y="197"/>
                </a:lnTo>
                <a:lnTo>
                  <a:pt x="708" y="159"/>
                </a:lnTo>
                <a:lnTo>
                  <a:pt x="649" y="159"/>
                </a:lnTo>
                <a:lnTo>
                  <a:pt x="638" y="197"/>
                </a:lnTo>
                <a:lnTo>
                  <a:pt x="731" y="259"/>
                </a:lnTo>
                <a:cubicBezTo>
                  <a:pt x="741" y="266"/>
                  <a:pt x="746" y="272"/>
                  <a:pt x="744" y="277"/>
                </a:cubicBezTo>
                <a:lnTo>
                  <a:pt x="728" y="333"/>
                </a:lnTo>
                <a:cubicBezTo>
                  <a:pt x="727" y="338"/>
                  <a:pt x="722" y="342"/>
                  <a:pt x="713" y="346"/>
                </a:cubicBezTo>
                <a:cubicBezTo>
                  <a:pt x="704" y="349"/>
                  <a:pt x="694" y="351"/>
                  <a:pt x="681" y="351"/>
                </a:cubicBezTo>
                <a:lnTo>
                  <a:pt x="566" y="351"/>
                </a:lnTo>
                <a:cubicBezTo>
                  <a:pt x="555" y="351"/>
                  <a:pt x="545" y="349"/>
                  <a:pt x="538" y="346"/>
                </a:cubicBezTo>
                <a:cubicBezTo>
                  <a:pt x="530" y="343"/>
                  <a:pt x="527" y="339"/>
                  <a:pt x="529" y="333"/>
                </a:cubicBezTo>
                <a:lnTo>
                  <a:pt x="545" y="277"/>
                </a:lnTo>
                <a:close/>
              </a:path>
              <a:path w="2022" h="468">
                <a:moveTo>
                  <a:pt x="238" y="386"/>
                </a:moveTo>
                <a:lnTo>
                  <a:pt x="260" y="307"/>
                </a:lnTo>
                <a:lnTo>
                  <a:pt x="146" y="307"/>
                </a:lnTo>
                <a:lnTo>
                  <a:pt x="164" y="233"/>
                </a:lnTo>
                <a:lnTo>
                  <a:pt x="279" y="233"/>
                </a:lnTo>
                <a:lnTo>
                  <a:pt x="298" y="160"/>
                </a:lnTo>
                <a:lnTo>
                  <a:pt x="123" y="160"/>
                </a:lnTo>
                <a:lnTo>
                  <a:pt x="94" y="160"/>
                </a:lnTo>
                <a:cubicBezTo>
                  <a:pt x="94" y="160"/>
                  <a:pt x="58" y="160"/>
                  <a:pt x="50" y="196"/>
                </a:cubicBezTo>
                <a:lnTo>
                  <a:pt x="11" y="352"/>
                </a:lnTo>
                <a:cubicBezTo>
                  <a:pt x="11" y="352"/>
                  <a:pt x="-2" y="386"/>
                  <a:pt x="50" y="386"/>
                </a:cubicBezTo>
                <a:lnTo>
                  <a:pt x="238" y="386"/>
                </a:lnTo>
                <a:close/>
              </a:path>
              <a:path w="2022" h="468">
                <a:moveTo>
                  <a:pt x="319" y="81"/>
                </a:moveTo>
                <a:lnTo>
                  <a:pt x="298" y="160"/>
                </a:lnTo>
                <a:lnTo>
                  <a:pt x="418" y="160"/>
                </a:lnTo>
                <a:lnTo>
                  <a:pt x="401" y="233"/>
                </a:lnTo>
                <a:lnTo>
                  <a:pt x="279" y="233"/>
                </a:lnTo>
                <a:lnTo>
                  <a:pt x="260" y="307"/>
                </a:lnTo>
                <a:lnTo>
                  <a:pt x="435" y="307"/>
                </a:lnTo>
                <a:lnTo>
                  <a:pt x="464" y="307"/>
                </a:lnTo>
                <a:cubicBezTo>
                  <a:pt x="464" y="307"/>
                  <a:pt x="500" y="307"/>
                  <a:pt x="508" y="271"/>
                </a:cubicBezTo>
                <a:lnTo>
                  <a:pt x="544" y="115"/>
                </a:lnTo>
                <a:cubicBezTo>
                  <a:pt x="544" y="115"/>
                  <a:pt x="559" y="81"/>
                  <a:pt x="506" y="81"/>
                </a:cubicBezTo>
                <a:lnTo>
                  <a:pt x="319" y="81"/>
                </a:lnTo>
                <a:close/>
              </a:path>
              <a:path w="2022" h="468">
                <a:moveTo>
                  <a:pt x="206" y="81"/>
                </a:moveTo>
                <a:lnTo>
                  <a:pt x="220" y="21"/>
                </a:lnTo>
                <a:cubicBezTo>
                  <a:pt x="220" y="21"/>
                  <a:pt x="230" y="0"/>
                  <a:pt x="278" y="1"/>
                </a:cubicBezTo>
                <a:lnTo>
                  <a:pt x="338" y="1"/>
                </a:lnTo>
                <a:lnTo>
                  <a:pt x="319" y="81"/>
                </a:lnTo>
                <a:lnTo>
                  <a:pt x="206" y="81"/>
                </a:lnTo>
                <a:close/>
              </a:path>
              <a:path w="2022" h="468">
                <a:moveTo>
                  <a:pt x="359" y="385"/>
                </a:moveTo>
                <a:lnTo>
                  <a:pt x="337" y="446"/>
                </a:lnTo>
                <a:cubicBezTo>
                  <a:pt x="337" y="446"/>
                  <a:pt x="327" y="468"/>
                  <a:pt x="280" y="466"/>
                </a:cubicBezTo>
                <a:lnTo>
                  <a:pt x="220" y="466"/>
                </a:lnTo>
                <a:lnTo>
                  <a:pt x="238" y="386"/>
                </a:lnTo>
                <a:lnTo>
                  <a:pt x="359" y="38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959475" y="9875520"/>
            <a:ext cx="18288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2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-254002" y="747236"/>
            <a:ext cx="4547235" cy="577850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| Product Dimensions</a:t>
            </a:r>
            <a:endParaRPr lang="en-US" altLang="zh-CN"/>
          </a:p>
        </p:txBody>
      </p:sp>
      <p:sp>
        <p:nvSpPr>
          <p:cNvPr id="68" name="textbox 68"/>
          <p:cNvSpPr/>
          <p:nvPr/>
        </p:nvSpPr>
        <p:spPr>
          <a:xfrm>
            <a:off x="71257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Switch-&gt;2.5G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pic>
        <p:nvPicPr>
          <p:cNvPr id="9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329"/>
            <a:ext cx="7775447" cy="629399"/>
          </a:xfrm>
          <a:prstGeom prst="rect">
            <a:avLst/>
          </a:prstGeom>
        </p:spPr>
      </p:pic>
      <p:sp>
        <p:nvSpPr>
          <p:cNvPr id="10" name="textbox 68"/>
          <p:cNvSpPr/>
          <p:nvPr/>
        </p:nvSpPr>
        <p:spPr>
          <a:xfrm>
            <a:off x="2519988" y="233918"/>
            <a:ext cx="5060950" cy="248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Commercial</a:t>
            </a:r>
            <a:r>
              <a:rPr sz="1500" b="1" kern="0" spc="1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</a:t>
            </a:r>
            <a:r>
              <a:rPr sz="1500" b="1" kern="0" spc="4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ernet Switch-&gt;2.5G 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  <p:sp>
        <p:nvSpPr>
          <p:cNvPr id="13" name="path 70"/>
          <p:cNvSpPr/>
          <p:nvPr/>
        </p:nvSpPr>
        <p:spPr>
          <a:xfrm>
            <a:off x="323080" y="151004"/>
            <a:ext cx="1283986" cy="297417"/>
          </a:xfrm>
          <a:custGeom>
            <a:avLst/>
            <a:gdLst/>
            <a:ahLst/>
            <a:cxnLst/>
            <a:rect l="0" t="0" r="0" b="0"/>
            <a:pathLst>
              <a:path w="2022" h="468">
                <a:moveTo>
                  <a:pt x="1924" y="329"/>
                </a:moveTo>
                <a:lnTo>
                  <a:pt x="1950" y="239"/>
                </a:lnTo>
                <a:lnTo>
                  <a:pt x="1901" y="239"/>
                </a:lnTo>
                <a:lnTo>
                  <a:pt x="1891" y="239"/>
                </a:lnTo>
                <a:lnTo>
                  <a:pt x="1824" y="239"/>
                </a:lnTo>
                <a:lnTo>
                  <a:pt x="1825" y="234"/>
                </a:lnTo>
                <a:cubicBezTo>
                  <a:pt x="1828" y="222"/>
                  <a:pt x="1844" y="217"/>
                  <a:pt x="1872" y="217"/>
                </a:cubicBezTo>
                <a:lnTo>
                  <a:pt x="1977" y="217"/>
                </a:lnTo>
                <a:cubicBezTo>
                  <a:pt x="2008" y="217"/>
                  <a:pt x="2022" y="222"/>
                  <a:pt x="2018" y="234"/>
                </a:cubicBezTo>
                <a:lnTo>
                  <a:pt x="1990" y="334"/>
                </a:lnTo>
                <a:cubicBezTo>
                  <a:pt x="1987" y="345"/>
                  <a:pt x="1970" y="351"/>
                  <a:pt x="1939" y="351"/>
                </a:cubicBezTo>
                <a:lnTo>
                  <a:pt x="1835" y="351"/>
                </a:lnTo>
                <a:cubicBezTo>
                  <a:pt x="1807" y="351"/>
                  <a:pt x="1794" y="345"/>
                  <a:pt x="1797" y="334"/>
                </a:cubicBezTo>
                <a:lnTo>
                  <a:pt x="1818" y="259"/>
                </a:lnTo>
                <a:lnTo>
                  <a:pt x="1885" y="259"/>
                </a:lnTo>
                <a:lnTo>
                  <a:pt x="1866" y="329"/>
                </a:lnTo>
                <a:lnTo>
                  <a:pt x="1924" y="329"/>
                </a:lnTo>
                <a:close/>
              </a:path>
              <a:path w="2022" h="468">
                <a:moveTo>
                  <a:pt x="1472" y="239"/>
                </a:moveTo>
                <a:lnTo>
                  <a:pt x="1464" y="268"/>
                </a:lnTo>
                <a:lnTo>
                  <a:pt x="1516" y="268"/>
                </a:lnTo>
                <a:lnTo>
                  <a:pt x="1524" y="239"/>
                </a:lnTo>
                <a:lnTo>
                  <a:pt x="1472" y="239"/>
                </a:lnTo>
                <a:close/>
                <a:moveTo>
                  <a:pt x="1573" y="351"/>
                </a:moveTo>
                <a:lnTo>
                  <a:pt x="1580" y="351"/>
                </a:lnTo>
                <a:lnTo>
                  <a:pt x="1604" y="351"/>
                </a:lnTo>
                <a:lnTo>
                  <a:pt x="1621" y="351"/>
                </a:lnTo>
                <a:cubicBezTo>
                  <a:pt x="1643" y="351"/>
                  <a:pt x="1650" y="340"/>
                  <a:pt x="1652" y="334"/>
                </a:cubicBezTo>
                <a:lnTo>
                  <a:pt x="1652" y="332"/>
                </a:lnTo>
                <a:lnTo>
                  <a:pt x="1678" y="241"/>
                </a:lnTo>
                <a:lnTo>
                  <a:pt x="1737" y="241"/>
                </a:lnTo>
                <a:lnTo>
                  <a:pt x="1706" y="351"/>
                </a:lnTo>
                <a:lnTo>
                  <a:pt x="1773" y="351"/>
                </a:lnTo>
                <a:lnTo>
                  <a:pt x="1806" y="232"/>
                </a:lnTo>
                <a:cubicBezTo>
                  <a:pt x="1810" y="221"/>
                  <a:pt x="1795" y="215"/>
                  <a:pt x="1764" y="215"/>
                </a:cubicBezTo>
                <a:lnTo>
                  <a:pt x="1684" y="220"/>
                </a:lnTo>
                <a:lnTo>
                  <a:pt x="1685" y="217"/>
                </a:lnTo>
                <a:lnTo>
                  <a:pt x="1618" y="217"/>
                </a:lnTo>
                <a:lnTo>
                  <a:pt x="1586" y="329"/>
                </a:lnTo>
                <a:lnTo>
                  <a:pt x="1585" y="329"/>
                </a:lnTo>
                <a:lnTo>
                  <a:pt x="1557" y="329"/>
                </a:lnTo>
                <a:lnTo>
                  <a:pt x="1496" y="329"/>
                </a:lnTo>
                <a:lnTo>
                  <a:pt x="1496" y="329"/>
                </a:lnTo>
                <a:lnTo>
                  <a:pt x="1447" y="329"/>
                </a:lnTo>
                <a:lnTo>
                  <a:pt x="1458" y="289"/>
                </a:lnTo>
                <a:lnTo>
                  <a:pt x="1562" y="289"/>
                </a:lnTo>
                <a:lnTo>
                  <a:pt x="1579" y="283"/>
                </a:lnTo>
                <a:lnTo>
                  <a:pt x="1593" y="234"/>
                </a:lnTo>
                <a:cubicBezTo>
                  <a:pt x="1596" y="222"/>
                  <a:pt x="1584" y="217"/>
                  <a:pt x="1555" y="217"/>
                </a:cubicBezTo>
                <a:lnTo>
                  <a:pt x="1454" y="217"/>
                </a:lnTo>
                <a:cubicBezTo>
                  <a:pt x="1425" y="217"/>
                  <a:pt x="1409" y="222"/>
                  <a:pt x="1406" y="234"/>
                </a:cubicBezTo>
                <a:lnTo>
                  <a:pt x="1378" y="334"/>
                </a:lnTo>
                <a:cubicBezTo>
                  <a:pt x="1375" y="345"/>
                  <a:pt x="1388" y="351"/>
                  <a:pt x="1416" y="351"/>
                </a:cubicBezTo>
                <a:lnTo>
                  <a:pt x="1557" y="351"/>
                </a:lnTo>
                <a:lnTo>
                  <a:pt x="1573" y="351"/>
                </a:lnTo>
                <a:lnTo>
                  <a:pt x="1573" y="351"/>
                </a:lnTo>
                <a:close/>
              </a:path>
              <a:path w="2022" h="468">
                <a:moveTo>
                  <a:pt x="1293" y="328"/>
                </a:moveTo>
                <a:lnTo>
                  <a:pt x="1318" y="239"/>
                </a:lnTo>
                <a:lnTo>
                  <a:pt x="1298" y="239"/>
                </a:lnTo>
                <a:cubicBezTo>
                  <a:pt x="1284" y="239"/>
                  <a:pt x="1273" y="241"/>
                  <a:pt x="1266" y="244"/>
                </a:cubicBezTo>
                <a:cubicBezTo>
                  <a:pt x="1260" y="246"/>
                  <a:pt x="1256" y="250"/>
                  <a:pt x="1255" y="256"/>
                </a:cubicBezTo>
                <a:lnTo>
                  <a:pt x="1239" y="311"/>
                </a:lnTo>
                <a:cubicBezTo>
                  <a:pt x="1236" y="322"/>
                  <a:pt x="1248" y="328"/>
                  <a:pt x="1274" y="328"/>
                </a:cubicBezTo>
                <a:lnTo>
                  <a:pt x="1293" y="328"/>
                </a:lnTo>
                <a:close/>
                <a:moveTo>
                  <a:pt x="1170" y="319"/>
                </a:moveTo>
                <a:lnTo>
                  <a:pt x="1190" y="248"/>
                </a:lnTo>
                <a:cubicBezTo>
                  <a:pt x="1192" y="239"/>
                  <a:pt x="1201" y="232"/>
                  <a:pt x="1215" y="226"/>
                </a:cubicBezTo>
                <a:cubicBezTo>
                  <a:pt x="1231" y="220"/>
                  <a:pt x="1250" y="217"/>
                  <a:pt x="1274" y="217"/>
                </a:cubicBezTo>
                <a:lnTo>
                  <a:pt x="1324" y="217"/>
                </a:lnTo>
                <a:lnTo>
                  <a:pt x="1347" y="135"/>
                </a:lnTo>
                <a:lnTo>
                  <a:pt x="1415" y="135"/>
                </a:lnTo>
                <a:lnTo>
                  <a:pt x="1354" y="351"/>
                </a:lnTo>
                <a:lnTo>
                  <a:pt x="1287" y="351"/>
                </a:lnTo>
                <a:lnTo>
                  <a:pt x="1288" y="348"/>
                </a:lnTo>
                <a:lnTo>
                  <a:pt x="1234" y="352"/>
                </a:lnTo>
                <a:cubicBezTo>
                  <a:pt x="1210" y="352"/>
                  <a:pt x="1193" y="349"/>
                  <a:pt x="1181" y="342"/>
                </a:cubicBezTo>
                <a:cubicBezTo>
                  <a:pt x="1171" y="336"/>
                  <a:pt x="1167" y="328"/>
                  <a:pt x="1170" y="319"/>
                </a:cubicBezTo>
              </a:path>
              <a:path w="2022" h="468">
                <a:moveTo>
                  <a:pt x="1081" y="329"/>
                </a:moveTo>
                <a:lnTo>
                  <a:pt x="1106" y="239"/>
                </a:lnTo>
                <a:lnTo>
                  <a:pt x="1047" y="239"/>
                </a:lnTo>
                <a:lnTo>
                  <a:pt x="1022" y="329"/>
                </a:lnTo>
                <a:lnTo>
                  <a:pt x="1081" y="329"/>
                </a:lnTo>
                <a:close/>
                <a:moveTo>
                  <a:pt x="1174" y="234"/>
                </a:moveTo>
                <a:lnTo>
                  <a:pt x="1146" y="334"/>
                </a:lnTo>
                <a:cubicBezTo>
                  <a:pt x="1143" y="345"/>
                  <a:pt x="1126" y="351"/>
                  <a:pt x="1096" y="351"/>
                </a:cubicBezTo>
                <a:lnTo>
                  <a:pt x="991" y="351"/>
                </a:lnTo>
                <a:cubicBezTo>
                  <a:pt x="963" y="351"/>
                  <a:pt x="950" y="345"/>
                  <a:pt x="953" y="334"/>
                </a:cubicBezTo>
                <a:lnTo>
                  <a:pt x="981" y="234"/>
                </a:lnTo>
                <a:cubicBezTo>
                  <a:pt x="985" y="222"/>
                  <a:pt x="1000" y="217"/>
                  <a:pt x="1029" y="217"/>
                </a:cubicBezTo>
                <a:lnTo>
                  <a:pt x="1133" y="217"/>
                </a:lnTo>
                <a:cubicBezTo>
                  <a:pt x="1164" y="217"/>
                  <a:pt x="1178" y="222"/>
                  <a:pt x="1174" y="234"/>
                </a:cubicBezTo>
              </a:path>
              <a:path w="2022" h="468">
                <a:moveTo>
                  <a:pt x="876" y="304"/>
                </a:moveTo>
                <a:lnTo>
                  <a:pt x="942" y="304"/>
                </a:lnTo>
                <a:lnTo>
                  <a:pt x="933" y="334"/>
                </a:lnTo>
                <a:cubicBezTo>
                  <a:pt x="930" y="345"/>
                  <a:pt x="915" y="351"/>
                  <a:pt x="886" y="351"/>
                </a:cubicBezTo>
                <a:lnTo>
                  <a:pt x="785" y="351"/>
                </a:lnTo>
                <a:cubicBezTo>
                  <a:pt x="757" y="351"/>
                  <a:pt x="744" y="345"/>
                  <a:pt x="747" y="334"/>
                </a:cubicBezTo>
                <a:lnTo>
                  <a:pt x="776" y="234"/>
                </a:lnTo>
                <a:cubicBezTo>
                  <a:pt x="779" y="222"/>
                  <a:pt x="795" y="217"/>
                  <a:pt x="823" y="217"/>
                </a:cubicBezTo>
                <a:lnTo>
                  <a:pt x="924" y="217"/>
                </a:lnTo>
                <a:cubicBezTo>
                  <a:pt x="952" y="217"/>
                  <a:pt x="965" y="222"/>
                  <a:pt x="962" y="234"/>
                </a:cubicBezTo>
                <a:lnTo>
                  <a:pt x="954" y="259"/>
                </a:lnTo>
                <a:lnTo>
                  <a:pt x="889" y="259"/>
                </a:lnTo>
                <a:lnTo>
                  <a:pt x="894" y="239"/>
                </a:lnTo>
                <a:lnTo>
                  <a:pt x="841" y="239"/>
                </a:lnTo>
                <a:lnTo>
                  <a:pt x="816" y="329"/>
                </a:lnTo>
                <a:lnTo>
                  <a:pt x="869" y="329"/>
                </a:lnTo>
                <a:lnTo>
                  <a:pt x="876" y="304"/>
                </a:lnTo>
                <a:close/>
              </a:path>
              <a:path w="2022" h="468">
                <a:moveTo>
                  <a:pt x="545" y="277"/>
                </a:moveTo>
                <a:lnTo>
                  <a:pt x="614" y="277"/>
                </a:lnTo>
                <a:lnTo>
                  <a:pt x="600" y="328"/>
                </a:lnTo>
                <a:lnTo>
                  <a:pt x="659" y="328"/>
                </a:lnTo>
                <a:lnTo>
                  <a:pt x="673" y="279"/>
                </a:lnTo>
                <a:lnTo>
                  <a:pt x="576" y="213"/>
                </a:lnTo>
                <a:cubicBezTo>
                  <a:pt x="569" y="208"/>
                  <a:pt x="565" y="203"/>
                  <a:pt x="567" y="199"/>
                </a:cubicBezTo>
                <a:lnTo>
                  <a:pt x="580" y="153"/>
                </a:lnTo>
                <a:cubicBezTo>
                  <a:pt x="581" y="148"/>
                  <a:pt x="586" y="144"/>
                  <a:pt x="595" y="140"/>
                </a:cubicBezTo>
                <a:cubicBezTo>
                  <a:pt x="604" y="137"/>
                  <a:pt x="615" y="135"/>
                  <a:pt x="627" y="135"/>
                </a:cubicBezTo>
                <a:lnTo>
                  <a:pt x="742" y="135"/>
                </a:lnTo>
                <a:cubicBezTo>
                  <a:pt x="755" y="135"/>
                  <a:pt x="765" y="137"/>
                  <a:pt x="771" y="140"/>
                </a:cubicBezTo>
                <a:cubicBezTo>
                  <a:pt x="778" y="144"/>
                  <a:pt x="780" y="148"/>
                  <a:pt x="779" y="153"/>
                </a:cubicBezTo>
                <a:lnTo>
                  <a:pt x="766" y="197"/>
                </a:lnTo>
                <a:lnTo>
                  <a:pt x="697" y="197"/>
                </a:lnTo>
                <a:lnTo>
                  <a:pt x="708" y="159"/>
                </a:lnTo>
                <a:lnTo>
                  <a:pt x="649" y="159"/>
                </a:lnTo>
                <a:lnTo>
                  <a:pt x="638" y="197"/>
                </a:lnTo>
                <a:lnTo>
                  <a:pt x="731" y="259"/>
                </a:lnTo>
                <a:cubicBezTo>
                  <a:pt x="741" y="266"/>
                  <a:pt x="746" y="272"/>
                  <a:pt x="744" y="277"/>
                </a:cubicBezTo>
                <a:lnTo>
                  <a:pt x="728" y="333"/>
                </a:lnTo>
                <a:cubicBezTo>
                  <a:pt x="727" y="338"/>
                  <a:pt x="722" y="342"/>
                  <a:pt x="713" y="346"/>
                </a:cubicBezTo>
                <a:cubicBezTo>
                  <a:pt x="704" y="349"/>
                  <a:pt x="694" y="351"/>
                  <a:pt x="681" y="351"/>
                </a:cubicBezTo>
                <a:lnTo>
                  <a:pt x="566" y="351"/>
                </a:lnTo>
                <a:cubicBezTo>
                  <a:pt x="555" y="351"/>
                  <a:pt x="545" y="349"/>
                  <a:pt x="538" y="346"/>
                </a:cubicBezTo>
                <a:cubicBezTo>
                  <a:pt x="530" y="343"/>
                  <a:pt x="527" y="339"/>
                  <a:pt x="529" y="333"/>
                </a:cubicBezTo>
                <a:lnTo>
                  <a:pt x="545" y="277"/>
                </a:lnTo>
                <a:close/>
              </a:path>
              <a:path w="2022" h="468">
                <a:moveTo>
                  <a:pt x="238" y="386"/>
                </a:moveTo>
                <a:lnTo>
                  <a:pt x="260" y="307"/>
                </a:lnTo>
                <a:lnTo>
                  <a:pt x="146" y="307"/>
                </a:lnTo>
                <a:lnTo>
                  <a:pt x="164" y="233"/>
                </a:lnTo>
                <a:lnTo>
                  <a:pt x="279" y="233"/>
                </a:lnTo>
                <a:lnTo>
                  <a:pt x="298" y="160"/>
                </a:lnTo>
                <a:lnTo>
                  <a:pt x="123" y="160"/>
                </a:lnTo>
                <a:lnTo>
                  <a:pt x="94" y="160"/>
                </a:lnTo>
                <a:cubicBezTo>
                  <a:pt x="94" y="160"/>
                  <a:pt x="58" y="160"/>
                  <a:pt x="50" y="196"/>
                </a:cubicBezTo>
                <a:lnTo>
                  <a:pt x="11" y="352"/>
                </a:lnTo>
                <a:cubicBezTo>
                  <a:pt x="11" y="352"/>
                  <a:pt x="-2" y="386"/>
                  <a:pt x="50" y="386"/>
                </a:cubicBezTo>
                <a:lnTo>
                  <a:pt x="238" y="386"/>
                </a:lnTo>
                <a:close/>
              </a:path>
              <a:path w="2022" h="468">
                <a:moveTo>
                  <a:pt x="319" y="81"/>
                </a:moveTo>
                <a:lnTo>
                  <a:pt x="298" y="160"/>
                </a:lnTo>
                <a:lnTo>
                  <a:pt x="418" y="160"/>
                </a:lnTo>
                <a:lnTo>
                  <a:pt x="401" y="233"/>
                </a:lnTo>
                <a:lnTo>
                  <a:pt x="279" y="233"/>
                </a:lnTo>
                <a:lnTo>
                  <a:pt x="260" y="307"/>
                </a:lnTo>
                <a:lnTo>
                  <a:pt x="435" y="307"/>
                </a:lnTo>
                <a:lnTo>
                  <a:pt x="464" y="307"/>
                </a:lnTo>
                <a:cubicBezTo>
                  <a:pt x="464" y="307"/>
                  <a:pt x="500" y="307"/>
                  <a:pt x="508" y="271"/>
                </a:cubicBezTo>
                <a:lnTo>
                  <a:pt x="544" y="115"/>
                </a:lnTo>
                <a:cubicBezTo>
                  <a:pt x="544" y="115"/>
                  <a:pt x="559" y="81"/>
                  <a:pt x="506" y="81"/>
                </a:cubicBezTo>
                <a:lnTo>
                  <a:pt x="319" y="81"/>
                </a:lnTo>
                <a:close/>
              </a:path>
              <a:path w="2022" h="468">
                <a:moveTo>
                  <a:pt x="206" y="81"/>
                </a:moveTo>
                <a:lnTo>
                  <a:pt x="220" y="21"/>
                </a:lnTo>
                <a:cubicBezTo>
                  <a:pt x="220" y="21"/>
                  <a:pt x="230" y="0"/>
                  <a:pt x="278" y="1"/>
                </a:cubicBezTo>
                <a:lnTo>
                  <a:pt x="338" y="1"/>
                </a:lnTo>
                <a:lnTo>
                  <a:pt x="319" y="81"/>
                </a:lnTo>
                <a:lnTo>
                  <a:pt x="206" y="81"/>
                </a:lnTo>
                <a:close/>
              </a:path>
              <a:path w="2022" h="468">
                <a:moveTo>
                  <a:pt x="359" y="385"/>
                </a:moveTo>
                <a:lnTo>
                  <a:pt x="337" y="446"/>
                </a:lnTo>
                <a:cubicBezTo>
                  <a:pt x="337" y="446"/>
                  <a:pt x="327" y="468"/>
                  <a:pt x="280" y="466"/>
                </a:cubicBezTo>
                <a:lnTo>
                  <a:pt x="220" y="466"/>
                </a:lnTo>
                <a:lnTo>
                  <a:pt x="238" y="386"/>
                </a:lnTo>
                <a:lnTo>
                  <a:pt x="359" y="385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" name="图片 3" descr="1b2239511be546799051a219cbce3cc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105" y="1590040"/>
            <a:ext cx="6858000" cy="51625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532*305"/>
  <p:tag name="TABLE_ENDDRAG_RECT" val="33*437*532*305"/>
</p:tagLst>
</file>

<file path=ppt/tags/tag2.xml><?xml version="1.0" encoding="utf-8"?>
<p:tagLst xmlns:p="http://schemas.openxmlformats.org/presentationml/2006/main">
  <p:tag name="TABLE_ENDDRAG_ORIGIN_RECT" val="532*422"/>
  <p:tag name="TABLE_ENDDRAG_RECT" val="36*72*532*422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10094</Words>
  <Application>WPS 演示</Application>
  <PresentationFormat>自定义</PresentationFormat>
  <Paragraphs>1117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5" baseType="lpstr">
      <vt:lpstr>Arial</vt:lpstr>
      <vt:lpstr>宋体</vt:lpstr>
      <vt:lpstr>Wingdings</vt:lpstr>
      <vt:lpstr>Arial</vt:lpstr>
      <vt:lpstr>Segoe UI</vt:lpstr>
      <vt:lpstr>Segoe UI</vt:lpstr>
      <vt:lpstr>微软雅黑</vt:lpstr>
      <vt:lpstr>Wingdings</vt:lpstr>
      <vt:lpstr>CIDFont</vt:lpstr>
      <vt:lpstr>Segoe Print</vt:lpstr>
      <vt:lpstr>Aptos</vt:lpstr>
      <vt:lpstr>Arial Unicode MS</vt:lpstr>
      <vt:lpstr>等线 Light</vt:lpstr>
      <vt:lpstr>Aptos Display</vt:lpstr>
      <vt:lpstr>Segoe UI Variable Display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yyuxin</cp:lastModifiedBy>
  <cp:revision>201</cp:revision>
  <dcterms:created xsi:type="dcterms:W3CDTF">2025-07-25T05:38:00Z</dcterms:created>
  <dcterms:modified xsi:type="dcterms:W3CDTF">2026-09-04T01:11:14Z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51408D7532D141DC8B539DC1758EE0DE_12</vt:lpwstr>
  </property>
  <property fmtid="{D5CDD505-2E9C-101B-9397-08002B2CF9AE}" pid="3" name="KSOProductBuildVer">
    <vt:lpwstr>2052-12.1.0.28043</vt:lpwstr>
  </property>
</Properties>
</file>