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5" r:id="rId2"/>
    <p:sldId id="273" r:id="rId3"/>
    <p:sldId id="272" r:id="rId4"/>
    <p:sldId id="276" r:id="rId5"/>
    <p:sldId id="277" r:id="rId6"/>
  </p:sldIdLst>
  <p:sldSz cx="7775575" cy="10260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冯 阿敏" initials="冯" lastIdx="1" clrIdx="1"/>
  <p:cmAuthor id="624032363" name="华南小土匪" initials="华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DEDED"/>
    <a:srgbClr val="1C6597"/>
    <a:srgbClr val="215F9A"/>
    <a:srgbClr val="F2F2F2"/>
    <a:srgbClr val="DC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8"/>
    <p:restoredTop sz="94719"/>
  </p:normalViewPr>
  <p:slideViewPr>
    <p:cSldViewPr snapToGrid="0">
      <p:cViewPr varScale="1">
        <p:scale>
          <a:sx n="50" d="100"/>
          <a:sy n="50" d="100"/>
        </p:scale>
        <p:origin x="14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2026/6/26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2026/6/26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59560" y="1143000"/>
            <a:ext cx="233888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679128"/>
            <a:ext cx="6609239" cy="3572005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388883"/>
            <a:ext cx="5831681" cy="2477127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6495" indent="0" algn="ctr">
              <a:buNone/>
              <a:defRPr sz="1360"/>
            </a:lvl4pPr>
            <a:lvl5pPr marL="1555115" indent="0" algn="ctr">
              <a:buNone/>
              <a:defRPr sz="1360"/>
            </a:lvl5pPr>
            <a:lvl6pPr marL="1943735" indent="0" algn="ctr">
              <a:buNone/>
              <a:defRPr sz="1360"/>
            </a:lvl6pPr>
            <a:lvl7pPr marL="2332355" indent="0" algn="ctr">
              <a:buNone/>
              <a:defRPr sz="1360"/>
            </a:lvl7pPr>
            <a:lvl8pPr marL="2721610" indent="0" algn="ctr">
              <a:buNone/>
              <a:defRPr sz="1360"/>
            </a:lvl8pPr>
            <a:lvl9pPr marL="3110230" indent="0" algn="ctr">
              <a:buNone/>
              <a:defRPr sz="13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557881"/>
            <a:ext cx="6706433" cy="4267880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6866137"/>
            <a:ext cx="6706433" cy="2244377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649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511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73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35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61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1023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731253"/>
            <a:ext cx="3304619" cy="65098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46253"/>
            <a:ext cx="6706433" cy="19831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515129"/>
            <a:ext cx="32894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747755"/>
            <a:ext cx="32894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515129"/>
            <a:ext cx="3305632" cy="1232626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6495" indent="0">
              <a:buNone/>
              <a:defRPr sz="1360" b="1"/>
            </a:lvl4pPr>
            <a:lvl5pPr marL="1555115" indent="0">
              <a:buNone/>
              <a:defRPr sz="1360" b="1"/>
            </a:lvl5pPr>
            <a:lvl6pPr marL="1943735" indent="0">
              <a:buNone/>
              <a:defRPr sz="1360" b="1"/>
            </a:lvl6pPr>
            <a:lvl7pPr marL="2332355" indent="0">
              <a:buNone/>
              <a:defRPr sz="1360" b="1"/>
            </a:lvl7pPr>
            <a:lvl8pPr marL="2721610" indent="0">
              <a:buNone/>
              <a:defRPr sz="1360" b="1"/>
            </a:lvl8pPr>
            <a:lvl9pPr marL="3110230" indent="0">
              <a:buNone/>
              <a:defRPr sz="13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747755"/>
            <a:ext cx="3305632" cy="55123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477254"/>
            <a:ext cx="3936385" cy="7291259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684001"/>
            <a:ext cx="2507825" cy="2394003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477254"/>
            <a:ext cx="3936385" cy="7291259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6495" indent="0">
              <a:buNone/>
              <a:defRPr sz="1700"/>
            </a:lvl4pPr>
            <a:lvl5pPr marL="1555115" indent="0">
              <a:buNone/>
              <a:defRPr sz="1700"/>
            </a:lvl5pPr>
            <a:lvl6pPr marL="1943735" indent="0">
              <a:buNone/>
              <a:defRPr sz="1700"/>
            </a:lvl6pPr>
            <a:lvl7pPr marL="2332355" indent="0">
              <a:buNone/>
              <a:defRPr sz="1700"/>
            </a:lvl7pPr>
            <a:lvl8pPr marL="2721610" indent="0">
              <a:buNone/>
              <a:defRPr sz="1700"/>
            </a:lvl8pPr>
            <a:lvl9pPr marL="3110230" indent="0">
              <a:buNone/>
              <a:defRPr sz="17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078004"/>
            <a:ext cx="2507825" cy="5702383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6495" indent="0">
              <a:buNone/>
              <a:defRPr sz="850"/>
            </a:lvl4pPr>
            <a:lvl5pPr marL="1555115" indent="0">
              <a:buNone/>
              <a:defRPr sz="850"/>
            </a:lvl5pPr>
            <a:lvl6pPr marL="1943735" indent="0">
              <a:buNone/>
              <a:defRPr sz="850"/>
            </a:lvl6pPr>
            <a:lvl7pPr marL="2332355" indent="0">
              <a:buNone/>
              <a:defRPr sz="850"/>
            </a:lvl7pPr>
            <a:lvl8pPr marL="2721610" indent="0">
              <a:buNone/>
              <a:defRPr sz="850"/>
            </a:lvl8pPr>
            <a:lvl9pPr marL="3110230" indent="0">
              <a:buNone/>
              <a:defRPr sz="8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46251"/>
            <a:ext cx="1676608" cy="86948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46251"/>
            <a:ext cx="4932630" cy="86948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46253"/>
            <a:ext cx="6706433" cy="1983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731253"/>
            <a:ext cx="6706433" cy="6509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99D50-5AC0-0C4B-92B0-92F9B56BC179}" type="datetimeFigureOut">
              <a:rPr kumimoji="1" lang="zh-CN" altLang="en-US" smtClean="0"/>
              <a:t>2026/6/26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9509514"/>
            <a:ext cx="2624257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9509514"/>
            <a:ext cx="1749504" cy="5462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68F80D-6A0D-6A40-92C8-705FA1C550C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218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80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942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804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665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592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454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649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511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73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2355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161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1023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https://www.scodeno.com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deno.com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scodeno.co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hyperlink" Target="https://www.scodeno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657020" y="4492306"/>
            <a:ext cx="6496050" cy="22510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5000"/>
              </a:lnSpc>
            </a:pP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</a:t>
            </a:r>
            <a:r>
              <a:rPr sz="2000" b="1" kern="0" spc="14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Product</a:t>
            </a:r>
            <a:r>
              <a:rPr sz="2000" b="1" kern="0" spc="1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ntroduction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6510" algn="l" rtl="0" eaLnBrk="0">
              <a:lnSpc>
                <a:spcPts val="1915"/>
              </a:lnSpc>
              <a:spcBef>
                <a:spcPts val="107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 </a:t>
            </a:r>
            <a:r>
              <a:rPr lang="en-US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XPTN-9000-77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Series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is </a:t>
            </a:r>
            <a:r>
              <a:rPr lang="en-US" sz="1400" kern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 managed switch, 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specially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designed for harsh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ndustrial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environments,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which provides economic solutions for industrial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Ethernet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networking.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Support</a:t>
            </a:r>
            <a:r>
              <a:rPr sz="14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wide</a:t>
            </a:r>
            <a:r>
              <a:rPr sz="1400" kern="0" spc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working temperature –40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</a:t>
            </a:r>
            <a:r>
              <a:rPr lang="en-US"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-3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2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11430" algn="l" rtl="0" eaLnBrk="0">
              <a:lnSpc>
                <a:spcPct val="137000"/>
              </a:lnSpc>
              <a:spcBef>
                <a:spcPts val="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Redundant</a:t>
            </a:r>
            <a:r>
              <a:rPr sz="1400" kern="0" spc="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supply, adopts rugged aluminum alloy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housing, and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passed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high level tests of E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MI/EMC.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It also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has gone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through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the</a:t>
            </a:r>
            <a:r>
              <a:rPr sz="14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strict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aging</a:t>
            </a:r>
            <a:r>
              <a:rPr sz="14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test,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meeting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the requirements of transportation indus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try.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4" name="textbox 4"/>
          <p:cNvSpPr/>
          <p:nvPr/>
        </p:nvSpPr>
        <p:spPr>
          <a:xfrm>
            <a:off x="537670" y="1986735"/>
            <a:ext cx="3274059" cy="19799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5570" indent="-103505" algn="l" rtl="0" eaLnBrk="0">
              <a:lnSpc>
                <a:spcPct val="13300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Input Voltage: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DC12~58V for Non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-PoE,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DC48~58V for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1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Operating Temperature: -40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~</a:t>
            </a:r>
            <a:r>
              <a:rPr lang="en-US"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MS UI Gothic" panose="020B0600070205080204" charset="-128"/>
                <a:ea typeface="MS UI Gothic" panose="020B0600070205080204" charset="-128"/>
                <a:cs typeface="MS UI Gothic" panose="020B0600070205080204" charset="-128"/>
              </a:rPr>
              <a:t>℃</a:t>
            </a:r>
            <a:endParaRPr sz="1400" dirty="0">
              <a:latin typeface="MS UI Gothic" panose="020B0600070205080204" charset="-128"/>
              <a:ea typeface="MS UI Gothic" panose="020B0600070205080204" charset="-128"/>
              <a:cs typeface="MS UI Gothic" panose="020B0600070205080204" charset="-128"/>
            </a:endParaRPr>
          </a:p>
          <a:p>
            <a:pPr marL="12700" algn="l" rtl="0" eaLnBrk="0">
              <a:lnSpc>
                <a:spcPts val="1915"/>
              </a:lnSpc>
              <a:spcBef>
                <a:spcPts val="3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Shell: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IP40</a:t>
            </a:r>
            <a:r>
              <a:rPr lang="en-US"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protection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79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2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Fanless design, low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power consumption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5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ESD: contact 8KV,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air</a:t>
            </a:r>
            <a:r>
              <a:rPr sz="1400" kern="0" spc="1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15K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V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25"/>
              </a:spcBef>
            </a:pP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2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MTBF:</a:t>
            </a:r>
            <a:r>
              <a:rPr sz="1400" kern="0" spc="1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100,000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ours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8" name="textbox 8"/>
          <p:cNvSpPr/>
          <p:nvPr/>
        </p:nvSpPr>
        <p:spPr>
          <a:xfrm>
            <a:off x="657225" y="6807200"/>
            <a:ext cx="2740025" cy="23558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| Technical</a:t>
            </a:r>
            <a:r>
              <a:rPr sz="2000" b="1" kern="0" spc="22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-30" dirty="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Reference</a:t>
            </a:r>
            <a:endParaRPr sz="2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750" algn="l" rtl="0" eaLnBrk="0">
              <a:lnSpc>
                <a:spcPts val="1915"/>
              </a:lnSpc>
              <a:spcBef>
                <a:spcPts val="100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 CSMA/CD</a:t>
            </a:r>
            <a:r>
              <a:rPr sz="14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method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af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at</a:t>
            </a:r>
            <a:r>
              <a:rPr sz="1400" kern="0" spc="1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PoE+</a:t>
            </a: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●</a:t>
            </a:r>
            <a:r>
              <a:rPr sz="1400" kern="0" spc="-1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IEEE 802.3x</a:t>
            </a:r>
            <a:r>
              <a:rPr sz="1400" kern="0" spc="1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Flow Control</a:t>
            </a: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1400" kern="0" spc="-1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</a:t>
            </a:r>
            <a:r>
              <a:rPr sz="14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Networks</a:t>
            </a: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sz="1400" kern="0" spc="-1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</a:t>
            </a: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802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.3</a:t>
            </a:r>
            <a:r>
              <a:rPr sz="1400" kern="0" spc="16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sz="1400" kern="0" spc="-3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10Base-T</a:t>
            </a:r>
            <a:endParaRPr lang="en-US" sz="1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rtl="0" eaLnBrk="0">
              <a:lnSpc>
                <a:spcPts val="1915"/>
              </a:lnSpc>
              <a:spcBef>
                <a:spcPts val="380"/>
              </a:spcBef>
            </a:pPr>
            <a:r>
              <a:rPr lang="en-US" sz="1400" kern="0" spc="-1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en-US" sz="1400" kern="0" spc="-19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sz="14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</a:t>
            </a:r>
            <a:r>
              <a:rPr lang="en-US"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.3u</a:t>
            </a:r>
            <a:r>
              <a:rPr lang="en-US" sz="1400" kern="0" spc="15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4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100Base-TX/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FX</a:t>
            </a:r>
            <a:endParaRPr lang="en-US" sz="1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r>
              <a:rPr sz="14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802.3z Gigabit SX/LX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1115" algn="l" rtl="0" eaLnBrk="0">
              <a:lnSpc>
                <a:spcPts val="1915"/>
              </a:lnSpc>
              <a:spcBef>
                <a:spcPts val="380"/>
              </a:spcBef>
            </a:pPr>
            <a:endParaRPr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4" name="textbox 14"/>
          <p:cNvSpPr/>
          <p:nvPr/>
        </p:nvSpPr>
        <p:spPr>
          <a:xfrm>
            <a:off x="3966210" y="7268210"/>
            <a:ext cx="3492500" cy="22688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sz="100" kern="0" spc="-2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●</a:t>
            </a: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802.3ab Gigabit 1000T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802.3bz 2.5GBASE-X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802.3ad port trunk with LACP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802.1D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802.1w Rapid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</a:rPr>
              <a:t>IEEE </a:t>
            </a:r>
            <a:r>
              <a:rPr lang="en-US" altLang="zh-CN" sz="1400">
                <a:latin typeface="Arial" panose="020B0604020202020204"/>
                <a:ea typeface="Arial" panose="020B0604020202020204"/>
                <a:cs typeface="Arial" panose="020B0604020202020204"/>
              </a:rPr>
              <a:t>802.1s Multiple Spanning Tree Protocol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915"/>
              </a:lnSpc>
              <a:spcBef>
                <a:spcPts val="380"/>
              </a:spcBef>
            </a:pP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6" name="textbox 16"/>
          <p:cNvSpPr/>
          <p:nvPr/>
        </p:nvSpPr>
        <p:spPr>
          <a:xfrm>
            <a:off x="597474" y="1031875"/>
            <a:ext cx="3154449" cy="353327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</a:pPr>
            <a:r>
              <a:rPr lang="en-US"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L2+ M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anaged</a:t>
            </a:r>
            <a:r>
              <a:rPr sz="1800" kern="0" spc="16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800" kern="0" spc="-1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Industrial </a:t>
            </a:r>
            <a:r>
              <a:rPr sz="1800" kern="0" spc="-2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Switch</a:t>
            </a:r>
            <a:endParaRPr sz="18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18" name="textbox 18"/>
          <p:cNvSpPr/>
          <p:nvPr/>
        </p:nvSpPr>
        <p:spPr>
          <a:xfrm>
            <a:off x="4316095" y="1031875"/>
            <a:ext cx="2973705" cy="4737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</a:t>
            </a:r>
            <a:r>
              <a:rPr lang="en-US"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77-4GX16GP-V</a:t>
            </a:r>
          </a:p>
          <a:p>
            <a:pPr marL="12700" algn="l" rtl="0" eaLnBrk="0">
              <a:lnSpc>
                <a:spcPct val="76000"/>
              </a:lnSpc>
            </a:pPr>
            <a:r>
              <a:rPr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XPTN-9000-</a:t>
            </a:r>
            <a:r>
              <a:rPr lang="en-US" sz="18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77-4GX16GT-V</a:t>
            </a:r>
            <a:endParaRPr lang="en-US"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318"/>
            <a:ext cx="7775575" cy="629411"/>
            <a:chOff x="0" y="318"/>
            <a:chExt cx="7775575" cy="62941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6" name="textbox 26"/>
            <p:cNvSpPr/>
            <p:nvPr/>
          </p:nvSpPr>
          <p:spPr>
            <a:xfrm>
              <a:off x="3098800" y="233363"/>
              <a:ext cx="4676775" cy="23278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8000"/>
                </a:lnSpc>
              </a:pP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Industrial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Ethernet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Switch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-&gt;</a:t>
              </a:r>
              <a:r>
                <a:rPr lang="en-US"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XPTN-9000-77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Series</a:t>
              </a:r>
              <a:endParaRPr sz="1500" dirty="0">
                <a:latin typeface="Segoe UI" panose="020B0502040204020203"/>
                <a:ea typeface="Segoe UI" panose="020B0502040204020203"/>
                <a:cs typeface="Segoe UI" panose="020B0502040204020203"/>
              </a:endParaRPr>
            </a:p>
          </p:txBody>
        </p:sp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7342" y="4092511"/>
            <a:ext cx="6712584" cy="190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2185" y="1541271"/>
            <a:ext cx="3898900" cy="38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0">
              <a:lnSpc>
                <a:spcPct val="125000"/>
              </a:lnSpc>
            </a:pPr>
            <a:endParaRPr lang="en-US" altLang="zh-CN" sz="40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7000"/>
              </a:lnSpc>
              <a:spcBef>
                <a:spcPts val="0"/>
              </a:spcBef>
            </a:pPr>
            <a:r>
              <a:rPr lang="en-US" altLang="zh-CN" sz="1800" b="1" kern="0" spc="3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Features &amp;</a:t>
            </a:r>
            <a:r>
              <a:rPr lang="en-US" altLang="zh-CN" sz="1800" b="1" kern="0" spc="21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lang="en-US" altLang="zh-CN" sz="1800" b="1" kern="0" spc="30">
                <a:solidFill>
                  <a:srgbClr val="4E95D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Benefits</a:t>
            </a:r>
            <a:endParaRPr lang="en-US" altLang="zh-CN" sz="1800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grpSp>
        <p:nvGrpSpPr>
          <p:cNvPr id="11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5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5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5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clrChange>
              <a:clrFrom>
                <a:srgbClr val="F5F6F7">
                  <a:alpha val="100000"/>
                </a:srgbClr>
              </a:clrFrom>
              <a:clrTo>
                <a:srgbClr val="F5F6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26280" y="1638300"/>
            <a:ext cx="1085850" cy="16814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clrChange>
              <a:clrFrom>
                <a:srgbClr val="F5F6F7">
                  <a:alpha val="100000"/>
                </a:srgbClr>
              </a:clrFrom>
              <a:clrTo>
                <a:srgbClr val="F5F6F7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59475" y="1638300"/>
            <a:ext cx="1085850" cy="168148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889D5CC1-F8B7-B231-A1AD-2D185F0F135E}"/>
              </a:ext>
            </a:extLst>
          </p:cNvPr>
          <p:cNvGrpSpPr/>
          <p:nvPr/>
        </p:nvGrpSpPr>
        <p:grpSpPr>
          <a:xfrm>
            <a:off x="4526280" y="3520866"/>
            <a:ext cx="2578044" cy="408060"/>
            <a:chOff x="4484509" y="4402815"/>
            <a:chExt cx="2578044" cy="408060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0727C35-A22D-DAE2-3176-5B35E72C18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569677" y="4402815"/>
              <a:ext cx="408059" cy="40805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4CBA9A5E-69D0-F281-A1B1-B48FC250D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484509" y="4402815"/>
              <a:ext cx="408059" cy="408059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07C541C-2C26-3FC9-681E-0D9CDFE3B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27093" y="4402815"/>
              <a:ext cx="408412" cy="408060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679B4C1-E428-9EFC-3EB1-1220761F8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12261" y="4402815"/>
              <a:ext cx="407708" cy="40805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8C7A122A-6B49-5C97-F033-72BC2441F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54845" y="4402815"/>
              <a:ext cx="407708" cy="4080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-99829" y="3410798"/>
            <a:ext cx="4170045" cy="65849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>
                <a:sym typeface="+mn-ea"/>
              </a:rPr>
              <a:t>| </a:t>
            </a:r>
            <a:r>
              <a:rPr lang="en-US" altLang="zh-CN"/>
              <a:t>EMC &amp; Protection</a:t>
            </a:r>
            <a:endParaRPr lang="en-US" altLang="zh-CN">
              <a:sym typeface="+mn-ea"/>
            </a:endParaRPr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5" name="文本框 4"/>
          <p:cNvSpPr txBox="1"/>
          <p:nvPr/>
        </p:nvSpPr>
        <p:spPr>
          <a:xfrm>
            <a:off x="-99830" y="4133424"/>
            <a:ext cx="7658235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IP Level: IP40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Surge of Power:  	IEC 61000-4-5  Level X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6KV/6KV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1.2/50us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Surge of Ethernet port: IEC 61000-4-5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4KV/4KV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10/700us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RS:	IEC 61000-4-3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EFI:IEC 61000-4-4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1V/2V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CS:	IEC 61000-4-6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PFMF:	IEC 61000-4-8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30A/m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DIP:IEC 61000-4-11  Level 3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10V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ESD:IEC 61000-4-2  Level 4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</a:t>
            </a: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8K/15K</a:t>
            </a: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</a:p>
          <a:p>
            <a:pPr marL="742950" indent="-285750" algn="l" defTabSz="266700" fontAlgn="auto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US" altLang="zh-CN" sz="14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Free fall: 0.5m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-99830" y="6442608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Hardware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68300" y="880110"/>
            <a:ext cx="3445510" cy="251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802.1p Class of Service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802.1Q VLAN tagging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802.1X Port Authentication Network Control</a:t>
            </a: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802.1ab LLDP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IEEE 802.1ag Connectivity Fault Management(CFM)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1112IGMP v1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endParaRPr lang="zh-CN" altLang="en-US" sz="1400"/>
          </a:p>
        </p:txBody>
      </p:sp>
      <p:sp>
        <p:nvSpPr>
          <p:cNvPr id="8" name="文本框 7"/>
          <p:cNvSpPr txBox="1"/>
          <p:nvPr/>
        </p:nvSpPr>
        <p:spPr>
          <a:xfrm>
            <a:off x="4424045" y="871855"/>
            <a:ext cx="2592070" cy="239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2236 IGMP v2</a:t>
            </a:r>
            <a:endParaRPr lang="en-US" altLang="zh-CN" sz="1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RFC 3376IGMP v3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  <a:sym typeface="+mn-ea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RFC783 TFTP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791 IP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792 ICMP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2068 HTTP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RFC 2616 HTTPS</a:t>
            </a:r>
            <a:endParaRPr lang="en-US" altLang="zh-CN" sz="1400" dirty="0">
              <a:latin typeface="Arial" panose="020B0604020202020204" pitchFamily="34" charset="0"/>
              <a:ea typeface="Arial" panose="020B0604020202020204"/>
              <a:cs typeface="Arial" panose="020B0604020202020204" pitchFamily="34" charset="0"/>
            </a:endParaRPr>
          </a:p>
          <a:p>
            <a:pPr marL="298450" indent="-285750" algn="l" rtl="0" eaLnBrk="0">
              <a:lnSpc>
                <a:spcPts val="1915"/>
              </a:lnSpc>
              <a:spcBef>
                <a:spcPts val="380"/>
              </a:spcBef>
              <a:buSzPct val="160000"/>
              <a:buFont typeface="Wingdings" panose="05000000000000000000" charset="0"/>
              <a:buChar char="l"/>
            </a:pPr>
            <a:r>
              <a:rPr lang="en-US" altLang="zh-CN" sz="1400" dirty="0">
                <a:latin typeface="Arial" panose="020B0604020202020204" pitchFamily="34" charset="0"/>
                <a:ea typeface="Arial" panose="020B0604020202020204"/>
                <a:cs typeface="Arial" panose="020B0604020202020204" pitchFamily="34" charset="0"/>
                <a:sym typeface="+mn-ea"/>
              </a:rPr>
              <a:t>ITU-T G.8032 ERPS Ring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表格 14"/>
          <p:cNvGraphicFramePr/>
          <p:nvPr>
            <p:extLst>
              <p:ext uri="{D42A27DB-BD31-4B8C-83A1-F6EECF244321}">
                <p14:modId xmlns:p14="http://schemas.microsoft.com/office/powerpoint/2010/main" val="2102787688"/>
              </p:ext>
            </p:extLst>
          </p:nvPr>
        </p:nvGraphicFramePr>
        <p:xfrm>
          <a:off x="368300" y="7129448"/>
          <a:ext cx="6742433" cy="2113915"/>
        </p:xfrm>
        <a:graphic>
          <a:graphicData uri="http://schemas.openxmlformats.org/drawingml/2006/table">
            <a:tbl>
              <a:tblPr/>
              <a:tblGrid>
                <a:gridCol w="17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Interface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4*1000M SFP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 + 16*10/100/1000M RJ45 </a:t>
                      </a: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ports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Switching Capacity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68Gbps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Packets Forwarding Rate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50.59Mpps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MAC Table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16K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Packet Buffer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12M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29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Forwarding Delay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&lt;10us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10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12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/>
        </p:nvGraphicFramePr>
        <p:xfrm>
          <a:off x="490220" y="839773"/>
          <a:ext cx="6742433" cy="4764405"/>
        </p:xfrm>
        <a:graphic>
          <a:graphicData uri="http://schemas.openxmlformats.org/drawingml/2006/table">
            <a:tbl>
              <a:tblPr/>
              <a:tblGrid>
                <a:gridCol w="176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8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7660">
                <a:tc row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Power Supply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Phoenix terminal, DC redundant input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Input Voltage: DC12-58V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Input Voltage: DC48-58V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05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Empty Load Power: &lt;26W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LED Indicators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PWR, NMC,Link/ACT LED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04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__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1-16 ports support PoE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84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PoE budget: 386W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IEEE802.3 af/at standard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PIN Sequence: 1,2+/3,6-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6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Environment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75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ctr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Storage Temperature: 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–40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 ℃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CIDFont"/>
                          <a:cs typeface="Arial" panose="020B0604020202020204" pitchFamily="34" charset="0"/>
                        </a:rPr>
                        <a:t> ~ 85</a:t>
                      </a:r>
                      <a:r>
                        <a:rPr lang="en-US" altLang="zh-CN" sz="110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  <a:cs typeface="Arial" panose="020B0604020202020204" pitchFamily="34" charset="0"/>
                        </a:rPr>
                        <a:t>℃</a:t>
                      </a:r>
                      <a:endParaRPr lang="en-US" altLang="zh-CN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Working Humidity: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5%~95%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845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Storage Humidity: 5%~95% non-condensing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SIZE(W*D*H)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143*104*75mm</a:t>
                      </a:r>
                      <a:endParaRPr lang="en-US" altLang="zh-CN" sz="1100" b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0.8KG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0.85KG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Installation Method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Din Rail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Certificate Compliance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CE/FCC/RoHS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MTBF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ctr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+mn-ea"/>
                        </a:rPr>
                        <a:t>100,000 hours</a:t>
                      </a:r>
                      <a:endParaRPr lang="zh-CN" altLang="en-US" sz="1100" b="0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+mn-ea"/>
                      </a:endParaRPr>
                    </a:p>
                  </a:txBody>
                  <a:tcPr marL="0" marR="0" marT="0" marB="0" anchor="ctr">
                    <a:lnL w="12700">
                      <a:solidFill>
                        <a:schemeClr val="bg1"/>
                      </a:solidFill>
                      <a:prstDash val="soli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-83820" y="5682615"/>
            <a:ext cx="5080000" cy="68643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marL="457200" indent="0" defTabSz="266700">
              <a:lnSpc>
                <a:spcPts val="3795"/>
              </a:lnSpc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  <a:defRPr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| Software Specifications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  <a:p>
            <a:r>
              <a:rPr lang="en-US" altLang="zh-CN"/>
              <a:t> </a:t>
            </a:r>
          </a:p>
        </p:txBody>
      </p:sp>
      <p:graphicFrame>
        <p:nvGraphicFramePr>
          <p:cNvPr id="12" name="表格 11"/>
          <p:cNvGraphicFramePr/>
          <p:nvPr>
            <p:extLst>
              <p:ext uri="{D42A27DB-BD31-4B8C-83A1-F6EECF244321}">
                <p14:modId xmlns:p14="http://schemas.microsoft.com/office/powerpoint/2010/main" val="297876270"/>
              </p:ext>
            </p:extLst>
          </p:nvPr>
        </p:nvGraphicFramePr>
        <p:xfrm>
          <a:off x="495934" y="6267519"/>
          <a:ext cx="6736709" cy="3442439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834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4K </a:t>
                      </a: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IEEE 802.1Q </a:t>
                      </a:r>
                      <a:r>
                        <a:rPr lang="en-US" altLang="zh-CN" sz="11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VLAN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protocol VLAN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GARP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LACP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802.3ad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static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1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dynamic LACP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725">
                <a:tc rowSpan="3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STP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802.1d 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802.1w RSTP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83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 802.1s MSTP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834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ERPS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ITUT G.8032 protocol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3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3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10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28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18"/>
            <a:ext cx="7775447" cy="629411"/>
            <a:chOff x="0" y="318"/>
            <a:chExt cx="7775447" cy="629411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11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4" name="表格 3"/>
          <p:cNvGraphicFramePr/>
          <p:nvPr/>
        </p:nvGraphicFramePr>
        <p:xfrm>
          <a:off x="440689" y="932884"/>
          <a:ext cx="6736709" cy="8450312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Jumbo Frame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IEEE802.3X Flow Control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0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statistics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>
                      <a:solidFill>
                        <a:schemeClr val="bg1"/>
                      </a:solidFill>
                      <a:prstDash val="soli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Auto-MDI/MDIX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 row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Multicast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IGMP Snooping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MVR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ACL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IPv4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IPv6 Standard/Extended ACL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QoS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QoS Re-marking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Trust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Rate Limiting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Egress Queue Rate Limiting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DHCP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Snooping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Client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DHCP Server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L3 Route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IPv4 Management Address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IPV6 Management Address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IPv4 Route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Static IPv6 Route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ARP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Loopback Interface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Security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MAC-Based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WEB-Based IEEE802.1X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IP Source Guard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Security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Port Isolation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RAM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Flash logs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Port Mirroring(1:1,N:1)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sp>
        <p:nvSpPr>
          <p:cNvPr id="7" name="textbox 26"/>
          <p:cNvSpPr/>
          <p:nvPr/>
        </p:nvSpPr>
        <p:spPr>
          <a:xfrm>
            <a:off x="3098800" y="233363"/>
            <a:ext cx="4676775" cy="232782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8000"/>
              </a:lnSpc>
            </a:pP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Industrial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Ethernet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Switch</a:t>
            </a:r>
            <a:r>
              <a:rPr sz="1500" b="1" kern="0" spc="16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-&gt;</a:t>
            </a:r>
            <a:r>
              <a:rPr lang="en-US"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XPTN-9000-77</a:t>
            </a:r>
            <a:r>
              <a:rPr sz="1500" b="1" kern="0" spc="15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 </a:t>
            </a:r>
            <a:r>
              <a:rPr sz="1500" b="1" kern="0" spc="0" dirty="0">
                <a:solidFill>
                  <a:srgbClr val="FFFFFF">
                    <a:alpha val="100000"/>
                  </a:srgbClr>
                </a:solidFill>
                <a:latin typeface="Segoe UI" panose="020B0502040204020203"/>
                <a:ea typeface="Segoe UI" panose="020B0502040204020203"/>
                <a:cs typeface="Segoe UI" panose="020B0502040204020203"/>
              </a:rPr>
              <a:t>Series</a:t>
            </a:r>
            <a:endParaRPr sz="1500" dirty="0">
              <a:latin typeface="Segoe UI" panose="020B0502040204020203"/>
              <a:ea typeface="Segoe UI" panose="020B0502040204020203"/>
              <a:cs typeface="Segoe UI" panose="020B0502040204020203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318"/>
            <a:ext cx="7788275" cy="629411"/>
            <a:chOff x="0" y="318"/>
            <a:chExt cx="7788275" cy="629411"/>
          </a:xfrm>
        </p:grpSpPr>
        <p:pic>
          <p:nvPicPr>
            <p:cNvPr id="3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318"/>
              <a:ext cx="7775447" cy="629411"/>
            </a:xfrm>
            <a:prstGeom prst="rect">
              <a:avLst/>
            </a:prstGeom>
          </p:spPr>
        </p:pic>
        <p:sp>
          <p:nvSpPr>
            <p:cNvPr id="6" name="textbox 26"/>
            <p:cNvSpPr/>
            <p:nvPr/>
          </p:nvSpPr>
          <p:spPr>
            <a:xfrm>
              <a:off x="3096895" y="195263"/>
              <a:ext cx="4691380" cy="2705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78000"/>
                </a:lnSpc>
              </a:pP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Industrial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Ethernet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Switch</a:t>
              </a:r>
              <a:r>
                <a:rPr sz="1500" b="1" kern="0" spc="16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-&gt;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XPTN-9000-77</a:t>
              </a:r>
              <a:r>
                <a:rPr sz="1500" b="1" kern="0" spc="15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 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Segoe UI" panose="020B0502040204020203"/>
                  <a:ea typeface="Segoe UI" panose="020B0502040204020203"/>
                  <a:cs typeface="Segoe UI" panose="020B0502040204020203"/>
                </a:rPr>
                <a:t>Series</a:t>
              </a:r>
              <a:endParaRPr sz="1500" dirty="0">
                <a:latin typeface="Segoe UI" panose="020B0502040204020203"/>
                <a:ea typeface="Segoe UI" panose="020B0502040204020203"/>
                <a:cs typeface="Segoe UI" panose="020B0502040204020203"/>
              </a:endParaRPr>
            </a:p>
          </p:txBody>
        </p:sp>
        <p:sp>
          <p:nvSpPr>
            <p:cNvPr id="11" name="path 28"/>
            <p:cNvSpPr/>
            <p:nvPr/>
          </p:nvSpPr>
          <p:spPr>
            <a:xfrm>
              <a:off x="238592" y="168728"/>
              <a:ext cx="1283986" cy="297417"/>
            </a:xfrm>
            <a:custGeom>
              <a:avLst/>
              <a:gdLst/>
              <a:ahLst/>
              <a:cxnLst/>
              <a:rect l="0" t="0" r="0" b="0"/>
              <a:pathLst>
                <a:path w="2022" h="468">
                  <a:moveTo>
                    <a:pt x="1924" y="329"/>
                  </a:moveTo>
                  <a:lnTo>
                    <a:pt x="1950" y="239"/>
                  </a:lnTo>
                  <a:lnTo>
                    <a:pt x="1901" y="239"/>
                  </a:lnTo>
                  <a:lnTo>
                    <a:pt x="1891" y="239"/>
                  </a:lnTo>
                  <a:lnTo>
                    <a:pt x="1824" y="239"/>
                  </a:lnTo>
                  <a:lnTo>
                    <a:pt x="1825" y="234"/>
                  </a:lnTo>
                  <a:cubicBezTo>
                    <a:pt x="1828" y="222"/>
                    <a:pt x="1844" y="217"/>
                    <a:pt x="1872" y="217"/>
                  </a:cubicBezTo>
                  <a:lnTo>
                    <a:pt x="1977" y="217"/>
                  </a:lnTo>
                  <a:cubicBezTo>
                    <a:pt x="2008" y="217"/>
                    <a:pt x="2022" y="222"/>
                    <a:pt x="2018" y="234"/>
                  </a:cubicBezTo>
                  <a:lnTo>
                    <a:pt x="1990" y="334"/>
                  </a:lnTo>
                  <a:cubicBezTo>
                    <a:pt x="1987" y="345"/>
                    <a:pt x="1970" y="351"/>
                    <a:pt x="1939" y="351"/>
                  </a:cubicBezTo>
                  <a:lnTo>
                    <a:pt x="1835" y="351"/>
                  </a:lnTo>
                  <a:cubicBezTo>
                    <a:pt x="1806" y="351"/>
                    <a:pt x="1794" y="345"/>
                    <a:pt x="1797" y="334"/>
                  </a:cubicBezTo>
                  <a:lnTo>
                    <a:pt x="1818" y="259"/>
                  </a:lnTo>
                  <a:lnTo>
                    <a:pt x="1885" y="259"/>
                  </a:lnTo>
                  <a:lnTo>
                    <a:pt x="1866" y="329"/>
                  </a:lnTo>
                  <a:lnTo>
                    <a:pt x="1924" y="329"/>
                  </a:lnTo>
                  <a:close/>
                </a:path>
                <a:path w="2022" h="468">
                  <a:moveTo>
                    <a:pt x="1472" y="239"/>
                  </a:moveTo>
                  <a:lnTo>
                    <a:pt x="1464" y="268"/>
                  </a:lnTo>
                  <a:lnTo>
                    <a:pt x="1516" y="268"/>
                  </a:lnTo>
                  <a:lnTo>
                    <a:pt x="1524" y="239"/>
                  </a:lnTo>
                  <a:lnTo>
                    <a:pt x="1472" y="239"/>
                  </a:lnTo>
                  <a:close/>
                  <a:moveTo>
                    <a:pt x="1573" y="351"/>
                  </a:moveTo>
                  <a:lnTo>
                    <a:pt x="1580" y="351"/>
                  </a:lnTo>
                  <a:lnTo>
                    <a:pt x="1604" y="351"/>
                  </a:lnTo>
                  <a:lnTo>
                    <a:pt x="1621" y="351"/>
                  </a:lnTo>
                  <a:cubicBezTo>
                    <a:pt x="1643" y="351"/>
                    <a:pt x="1650" y="340"/>
                    <a:pt x="1652" y="334"/>
                  </a:cubicBezTo>
                  <a:lnTo>
                    <a:pt x="1652" y="332"/>
                  </a:lnTo>
                  <a:lnTo>
                    <a:pt x="1678" y="241"/>
                  </a:lnTo>
                  <a:lnTo>
                    <a:pt x="1737" y="241"/>
                  </a:lnTo>
                  <a:lnTo>
                    <a:pt x="1706" y="351"/>
                  </a:lnTo>
                  <a:lnTo>
                    <a:pt x="1773" y="351"/>
                  </a:lnTo>
                  <a:lnTo>
                    <a:pt x="1806" y="232"/>
                  </a:lnTo>
                  <a:cubicBezTo>
                    <a:pt x="1810" y="221"/>
                    <a:pt x="1795" y="215"/>
                    <a:pt x="1764" y="215"/>
                  </a:cubicBezTo>
                  <a:lnTo>
                    <a:pt x="1684" y="220"/>
                  </a:lnTo>
                  <a:lnTo>
                    <a:pt x="1685" y="217"/>
                  </a:lnTo>
                  <a:lnTo>
                    <a:pt x="1618" y="217"/>
                  </a:lnTo>
                  <a:lnTo>
                    <a:pt x="1586" y="329"/>
                  </a:lnTo>
                  <a:lnTo>
                    <a:pt x="1585" y="329"/>
                  </a:lnTo>
                  <a:lnTo>
                    <a:pt x="1557" y="329"/>
                  </a:lnTo>
                  <a:lnTo>
                    <a:pt x="1496" y="329"/>
                  </a:lnTo>
                  <a:lnTo>
                    <a:pt x="1496" y="329"/>
                  </a:lnTo>
                  <a:lnTo>
                    <a:pt x="1447" y="329"/>
                  </a:lnTo>
                  <a:lnTo>
                    <a:pt x="1458" y="289"/>
                  </a:lnTo>
                  <a:lnTo>
                    <a:pt x="1562" y="289"/>
                  </a:lnTo>
                  <a:lnTo>
                    <a:pt x="1579" y="283"/>
                  </a:lnTo>
                  <a:lnTo>
                    <a:pt x="1593" y="234"/>
                  </a:lnTo>
                  <a:cubicBezTo>
                    <a:pt x="1596" y="222"/>
                    <a:pt x="1584" y="217"/>
                    <a:pt x="1555" y="217"/>
                  </a:cubicBezTo>
                  <a:lnTo>
                    <a:pt x="1454" y="217"/>
                  </a:lnTo>
                  <a:cubicBezTo>
                    <a:pt x="1425" y="217"/>
                    <a:pt x="1409" y="222"/>
                    <a:pt x="1406" y="234"/>
                  </a:cubicBezTo>
                  <a:lnTo>
                    <a:pt x="1378" y="334"/>
                  </a:lnTo>
                  <a:cubicBezTo>
                    <a:pt x="1375" y="345"/>
                    <a:pt x="1388" y="351"/>
                    <a:pt x="1416" y="351"/>
                  </a:cubicBezTo>
                  <a:lnTo>
                    <a:pt x="1557" y="351"/>
                  </a:lnTo>
                  <a:lnTo>
                    <a:pt x="1573" y="351"/>
                  </a:lnTo>
                  <a:lnTo>
                    <a:pt x="1573" y="351"/>
                  </a:lnTo>
                  <a:close/>
                </a:path>
                <a:path w="2022" h="468">
                  <a:moveTo>
                    <a:pt x="1293" y="328"/>
                  </a:moveTo>
                  <a:lnTo>
                    <a:pt x="1318" y="239"/>
                  </a:lnTo>
                  <a:lnTo>
                    <a:pt x="1298" y="239"/>
                  </a:lnTo>
                  <a:cubicBezTo>
                    <a:pt x="1284" y="239"/>
                    <a:pt x="1273" y="241"/>
                    <a:pt x="1266" y="244"/>
                  </a:cubicBezTo>
                  <a:cubicBezTo>
                    <a:pt x="1260" y="246"/>
                    <a:pt x="1256" y="250"/>
                    <a:pt x="1255" y="256"/>
                  </a:cubicBezTo>
                  <a:lnTo>
                    <a:pt x="1239" y="311"/>
                  </a:lnTo>
                  <a:cubicBezTo>
                    <a:pt x="1236" y="322"/>
                    <a:pt x="1248" y="328"/>
                    <a:pt x="1274" y="328"/>
                  </a:cubicBezTo>
                  <a:lnTo>
                    <a:pt x="1293" y="328"/>
                  </a:lnTo>
                  <a:close/>
                  <a:moveTo>
                    <a:pt x="1170" y="319"/>
                  </a:moveTo>
                  <a:lnTo>
                    <a:pt x="1190" y="248"/>
                  </a:lnTo>
                  <a:cubicBezTo>
                    <a:pt x="1192" y="239"/>
                    <a:pt x="1201" y="232"/>
                    <a:pt x="1215" y="226"/>
                  </a:cubicBezTo>
                  <a:cubicBezTo>
                    <a:pt x="1231" y="220"/>
                    <a:pt x="1250" y="217"/>
                    <a:pt x="1274" y="217"/>
                  </a:cubicBezTo>
                  <a:lnTo>
                    <a:pt x="1324" y="217"/>
                  </a:lnTo>
                  <a:lnTo>
                    <a:pt x="1347" y="135"/>
                  </a:lnTo>
                  <a:lnTo>
                    <a:pt x="1415" y="135"/>
                  </a:lnTo>
                  <a:lnTo>
                    <a:pt x="1354" y="351"/>
                  </a:lnTo>
                  <a:lnTo>
                    <a:pt x="1287" y="351"/>
                  </a:lnTo>
                  <a:lnTo>
                    <a:pt x="1288" y="348"/>
                  </a:lnTo>
                  <a:lnTo>
                    <a:pt x="1234" y="352"/>
                  </a:lnTo>
                  <a:cubicBezTo>
                    <a:pt x="1210" y="352"/>
                    <a:pt x="1193" y="349"/>
                    <a:pt x="1181" y="342"/>
                  </a:cubicBezTo>
                  <a:cubicBezTo>
                    <a:pt x="1171" y="336"/>
                    <a:pt x="1167" y="328"/>
                    <a:pt x="1170" y="319"/>
                  </a:cubicBezTo>
                </a:path>
                <a:path w="2022" h="468">
                  <a:moveTo>
                    <a:pt x="1081" y="329"/>
                  </a:moveTo>
                  <a:lnTo>
                    <a:pt x="1106" y="239"/>
                  </a:lnTo>
                  <a:lnTo>
                    <a:pt x="1047" y="239"/>
                  </a:lnTo>
                  <a:lnTo>
                    <a:pt x="1022" y="329"/>
                  </a:lnTo>
                  <a:lnTo>
                    <a:pt x="1081" y="329"/>
                  </a:lnTo>
                  <a:close/>
                  <a:moveTo>
                    <a:pt x="1174" y="234"/>
                  </a:moveTo>
                  <a:lnTo>
                    <a:pt x="1146" y="334"/>
                  </a:lnTo>
                  <a:cubicBezTo>
                    <a:pt x="1143" y="345"/>
                    <a:pt x="1126" y="351"/>
                    <a:pt x="1096" y="351"/>
                  </a:cubicBezTo>
                  <a:lnTo>
                    <a:pt x="991" y="351"/>
                  </a:lnTo>
                  <a:cubicBezTo>
                    <a:pt x="963" y="351"/>
                    <a:pt x="950" y="345"/>
                    <a:pt x="953" y="334"/>
                  </a:cubicBezTo>
                  <a:lnTo>
                    <a:pt x="981" y="234"/>
                  </a:lnTo>
                  <a:cubicBezTo>
                    <a:pt x="985" y="222"/>
                    <a:pt x="1000" y="217"/>
                    <a:pt x="1029" y="217"/>
                  </a:cubicBezTo>
                  <a:lnTo>
                    <a:pt x="1133" y="217"/>
                  </a:lnTo>
                  <a:cubicBezTo>
                    <a:pt x="1164" y="217"/>
                    <a:pt x="1178" y="222"/>
                    <a:pt x="1174" y="234"/>
                  </a:cubicBezTo>
                </a:path>
                <a:path w="2022" h="468">
                  <a:moveTo>
                    <a:pt x="876" y="304"/>
                  </a:moveTo>
                  <a:lnTo>
                    <a:pt x="942" y="304"/>
                  </a:lnTo>
                  <a:lnTo>
                    <a:pt x="933" y="334"/>
                  </a:lnTo>
                  <a:cubicBezTo>
                    <a:pt x="930" y="345"/>
                    <a:pt x="914" y="351"/>
                    <a:pt x="886" y="351"/>
                  </a:cubicBezTo>
                  <a:lnTo>
                    <a:pt x="785" y="351"/>
                  </a:lnTo>
                  <a:cubicBezTo>
                    <a:pt x="757" y="351"/>
                    <a:pt x="744" y="345"/>
                    <a:pt x="747" y="334"/>
                  </a:cubicBezTo>
                  <a:lnTo>
                    <a:pt x="776" y="234"/>
                  </a:lnTo>
                  <a:cubicBezTo>
                    <a:pt x="779" y="222"/>
                    <a:pt x="795" y="217"/>
                    <a:pt x="823" y="217"/>
                  </a:cubicBezTo>
                  <a:lnTo>
                    <a:pt x="924" y="217"/>
                  </a:lnTo>
                  <a:cubicBezTo>
                    <a:pt x="952" y="217"/>
                    <a:pt x="965" y="222"/>
                    <a:pt x="962" y="234"/>
                  </a:cubicBezTo>
                  <a:lnTo>
                    <a:pt x="954" y="259"/>
                  </a:lnTo>
                  <a:lnTo>
                    <a:pt x="889" y="259"/>
                  </a:lnTo>
                  <a:lnTo>
                    <a:pt x="894" y="239"/>
                  </a:lnTo>
                  <a:lnTo>
                    <a:pt x="841" y="239"/>
                  </a:lnTo>
                  <a:lnTo>
                    <a:pt x="816" y="329"/>
                  </a:lnTo>
                  <a:lnTo>
                    <a:pt x="869" y="329"/>
                  </a:lnTo>
                  <a:lnTo>
                    <a:pt x="876" y="304"/>
                  </a:lnTo>
                  <a:close/>
                </a:path>
                <a:path w="2022" h="468">
                  <a:moveTo>
                    <a:pt x="545" y="277"/>
                  </a:moveTo>
                  <a:lnTo>
                    <a:pt x="614" y="277"/>
                  </a:lnTo>
                  <a:lnTo>
                    <a:pt x="600" y="328"/>
                  </a:lnTo>
                  <a:lnTo>
                    <a:pt x="659" y="328"/>
                  </a:lnTo>
                  <a:lnTo>
                    <a:pt x="673" y="279"/>
                  </a:lnTo>
                  <a:lnTo>
                    <a:pt x="576" y="213"/>
                  </a:lnTo>
                  <a:cubicBezTo>
                    <a:pt x="569" y="208"/>
                    <a:pt x="565" y="203"/>
                    <a:pt x="567" y="199"/>
                  </a:cubicBezTo>
                  <a:lnTo>
                    <a:pt x="580" y="153"/>
                  </a:lnTo>
                  <a:cubicBezTo>
                    <a:pt x="581" y="148"/>
                    <a:pt x="586" y="144"/>
                    <a:pt x="595" y="140"/>
                  </a:cubicBezTo>
                  <a:cubicBezTo>
                    <a:pt x="604" y="137"/>
                    <a:pt x="615" y="135"/>
                    <a:pt x="627" y="135"/>
                  </a:cubicBezTo>
                  <a:lnTo>
                    <a:pt x="742" y="135"/>
                  </a:lnTo>
                  <a:cubicBezTo>
                    <a:pt x="755" y="135"/>
                    <a:pt x="765" y="137"/>
                    <a:pt x="771" y="140"/>
                  </a:cubicBezTo>
                  <a:cubicBezTo>
                    <a:pt x="778" y="144"/>
                    <a:pt x="780" y="148"/>
                    <a:pt x="779" y="153"/>
                  </a:cubicBezTo>
                  <a:lnTo>
                    <a:pt x="766" y="197"/>
                  </a:lnTo>
                  <a:lnTo>
                    <a:pt x="697" y="197"/>
                  </a:lnTo>
                  <a:lnTo>
                    <a:pt x="708" y="159"/>
                  </a:lnTo>
                  <a:lnTo>
                    <a:pt x="649" y="159"/>
                  </a:lnTo>
                  <a:lnTo>
                    <a:pt x="638" y="197"/>
                  </a:lnTo>
                  <a:lnTo>
                    <a:pt x="731" y="259"/>
                  </a:lnTo>
                  <a:cubicBezTo>
                    <a:pt x="741" y="266"/>
                    <a:pt x="746" y="272"/>
                    <a:pt x="744" y="277"/>
                  </a:cubicBezTo>
                  <a:lnTo>
                    <a:pt x="728" y="333"/>
                  </a:lnTo>
                  <a:cubicBezTo>
                    <a:pt x="727" y="338"/>
                    <a:pt x="722" y="342"/>
                    <a:pt x="713" y="346"/>
                  </a:cubicBezTo>
                  <a:cubicBezTo>
                    <a:pt x="704" y="349"/>
                    <a:pt x="694" y="351"/>
                    <a:pt x="681" y="351"/>
                  </a:cubicBezTo>
                  <a:lnTo>
                    <a:pt x="566" y="351"/>
                  </a:lnTo>
                  <a:cubicBezTo>
                    <a:pt x="555" y="351"/>
                    <a:pt x="545" y="349"/>
                    <a:pt x="538" y="346"/>
                  </a:cubicBezTo>
                  <a:cubicBezTo>
                    <a:pt x="530" y="343"/>
                    <a:pt x="527" y="339"/>
                    <a:pt x="529" y="333"/>
                  </a:cubicBezTo>
                  <a:lnTo>
                    <a:pt x="545" y="277"/>
                  </a:lnTo>
                  <a:close/>
                </a:path>
                <a:path w="2022" h="468">
                  <a:moveTo>
                    <a:pt x="238" y="386"/>
                  </a:moveTo>
                  <a:lnTo>
                    <a:pt x="260" y="307"/>
                  </a:lnTo>
                  <a:lnTo>
                    <a:pt x="146" y="307"/>
                  </a:lnTo>
                  <a:lnTo>
                    <a:pt x="164" y="233"/>
                  </a:lnTo>
                  <a:lnTo>
                    <a:pt x="279" y="233"/>
                  </a:lnTo>
                  <a:lnTo>
                    <a:pt x="298" y="160"/>
                  </a:lnTo>
                  <a:lnTo>
                    <a:pt x="123" y="160"/>
                  </a:lnTo>
                  <a:lnTo>
                    <a:pt x="94" y="160"/>
                  </a:lnTo>
                  <a:cubicBezTo>
                    <a:pt x="94" y="160"/>
                    <a:pt x="58" y="160"/>
                    <a:pt x="50" y="196"/>
                  </a:cubicBezTo>
                  <a:lnTo>
                    <a:pt x="11" y="352"/>
                  </a:lnTo>
                  <a:cubicBezTo>
                    <a:pt x="11" y="352"/>
                    <a:pt x="-2" y="386"/>
                    <a:pt x="50" y="386"/>
                  </a:cubicBezTo>
                  <a:lnTo>
                    <a:pt x="238" y="386"/>
                  </a:lnTo>
                  <a:close/>
                </a:path>
                <a:path w="2022" h="468">
                  <a:moveTo>
                    <a:pt x="319" y="81"/>
                  </a:moveTo>
                  <a:lnTo>
                    <a:pt x="298" y="160"/>
                  </a:lnTo>
                  <a:lnTo>
                    <a:pt x="418" y="160"/>
                  </a:lnTo>
                  <a:lnTo>
                    <a:pt x="401" y="233"/>
                  </a:lnTo>
                  <a:lnTo>
                    <a:pt x="279" y="233"/>
                  </a:lnTo>
                  <a:lnTo>
                    <a:pt x="260" y="307"/>
                  </a:lnTo>
                  <a:lnTo>
                    <a:pt x="435" y="307"/>
                  </a:lnTo>
                  <a:lnTo>
                    <a:pt x="464" y="307"/>
                  </a:lnTo>
                  <a:cubicBezTo>
                    <a:pt x="464" y="307"/>
                    <a:pt x="500" y="307"/>
                    <a:pt x="508" y="271"/>
                  </a:cubicBezTo>
                  <a:lnTo>
                    <a:pt x="544" y="115"/>
                  </a:lnTo>
                  <a:cubicBezTo>
                    <a:pt x="544" y="115"/>
                    <a:pt x="559" y="81"/>
                    <a:pt x="506" y="81"/>
                  </a:cubicBezTo>
                  <a:lnTo>
                    <a:pt x="319" y="81"/>
                  </a:lnTo>
                  <a:close/>
                </a:path>
                <a:path w="2022" h="468">
                  <a:moveTo>
                    <a:pt x="206" y="81"/>
                  </a:moveTo>
                  <a:lnTo>
                    <a:pt x="220" y="21"/>
                  </a:lnTo>
                  <a:cubicBezTo>
                    <a:pt x="220" y="21"/>
                    <a:pt x="230" y="0"/>
                    <a:pt x="278" y="1"/>
                  </a:cubicBezTo>
                  <a:lnTo>
                    <a:pt x="338" y="1"/>
                  </a:lnTo>
                  <a:lnTo>
                    <a:pt x="319" y="81"/>
                  </a:lnTo>
                  <a:lnTo>
                    <a:pt x="206" y="81"/>
                  </a:lnTo>
                  <a:close/>
                </a:path>
                <a:path w="2022" h="468">
                  <a:moveTo>
                    <a:pt x="359" y="385"/>
                  </a:moveTo>
                  <a:lnTo>
                    <a:pt x="337" y="446"/>
                  </a:lnTo>
                  <a:cubicBezTo>
                    <a:pt x="337" y="446"/>
                    <a:pt x="327" y="468"/>
                    <a:pt x="280" y="466"/>
                  </a:cubicBezTo>
                  <a:lnTo>
                    <a:pt x="220" y="466"/>
                  </a:lnTo>
                  <a:lnTo>
                    <a:pt x="238" y="386"/>
                  </a:lnTo>
                  <a:lnTo>
                    <a:pt x="359" y="3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-232728" y="5052364"/>
            <a:ext cx="5080000" cy="7251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0" algn="l" defTabSz="266700">
              <a:lnSpc>
                <a:spcPts val="3795"/>
              </a:lnSpc>
              <a:buClrTx/>
              <a:buSzTx/>
              <a:buFontTx/>
              <a:tabLst>
                <a:tab pos="0" algn="l"/>
              </a:tabLst>
            </a:pPr>
            <a:r>
              <a:rPr lang="en-US" altLang="zh-CN"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| Product Dimension</a:t>
            </a:r>
          </a:p>
          <a:p>
            <a:pPr marL="457200" lvl="0" algn="l" defTabSz="266700">
              <a:lnSpc>
                <a:spcPts val="3795"/>
              </a:lnSpc>
              <a:buClrTx/>
              <a:buSzTx/>
              <a:buFontTx/>
              <a:tabLst>
                <a:tab pos="0" algn="l"/>
              </a:tabLst>
            </a:pPr>
            <a:r>
              <a:rPr lang="en-US" altLang="zh-CN" sz="2000" b="1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 </a:t>
            </a:r>
          </a:p>
        </p:txBody>
      </p:sp>
      <p:graphicFrame>
        <p:nvGraphicFramePr>
          <p:cNvPr id="4" name="表格 3"/>
          <p:cNvGraphicFramePr/>
          <p:nvPr/>
        </p:nvGraphicFramePr>
        <p:xfrm>
          <a:off x="458784" y="922512"/>
          <a:ext cx="6736709" cy="3672572"/>
        </p:xfrm>
        <a:graphic>
          <a:graphicData uri="http://schemas.openxmlformats.org/drawingml/2006/table">
            <a:tbl>
              <a:tblPr/>
              <a:tblGrid>
                <a:gridCol w="17636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592">
                <a:tc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Model</a:t>
                      </a: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XPTN-9000-77-4GX16GT-V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0" lvl="0" indent="0" algn="l" defTabSz="77724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kern="120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XPTN-9000-77-4GX16GP-V</a:t>
                      </a:r>
                      <a:endParaRPr lang="zh-CN" altLang="zh-CN" sz="1400" b="1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6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Diagnosis</a:t>
                      </a:r>
                    </a:p>
                    <a:p>
                      <a:pPr marL="85725" algn="l" fontAlgn="ctr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Ping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Traceroute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Cable Test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Optical Module Information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r>
                        <a:rPr lang="en-US" altLang="zh-CN" sz="1100" b="1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Management</a:t>
                      </a: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  <a:p>
                      <a:pPr marL="85725" algn="l" defTabSz="777240" rtl="0" eaLnBrk="1" fontAlgn="ctr" latinLnBrk="0" hangingPunct="1">
                        <a:lnSpc>
                          <a:spcPct val="150000"/>
                        </a:lnSpc>
                        <a:buClrTx/>
                        <a:buSzTx/>
                        <a:buFontTx/>
                      </a:pPr>
                      <a:endParaRPr lang="en-US" altLang="zh-CN" sz="1100" b="1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User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System Log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Firmware Upgrade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File Upgrade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SNMP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WEB Management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Console                                 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CLI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46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28575">
                      <a:solidFill>
                        <a:schemeClr val="bg1"/>
                      </a:solidFill>
                      <a:prstDash val="soli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85725" algn="l" fontAlgn="ctr">
                        <a:lnSpc>
                          <a:spcPct val="150000"/>
                        </a:lnSpc>
                        <a:spcBef>
                          <a:spcPts val="300"/>
                        </a:spcBef>
                        <a:buClrTx/>
                        <a:buSzTx/>
                        <a:buFontTx/>
                      </a:pPr>
                      <a:r>
                        <a:rPr lang="en-US" altLang="zh-CN" sz="1100" b="0"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Support Telnet/SSH</a:t>
                      </a:r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>
                      <a:solidFill>
                        <a:schemeClr val="bg1"/>
                      </a:solidFill>
                      <a:prstDash val="soli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0" marR="0" marT="0" marB="0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>
                      <a:solidFill>
                        <a:schemeClr val="bg1"/>
                      </a:solidFill>
                      <a:prstDash val="soli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8" name="group 6"/>
          <p:cNvGrpSpPr/>
          <p:nvPr/>
        </p:nvGrpSpPr>
        <p:grpSpPr>
          <a:xfrm rot="21600000">
            <a:off x="0" y="9801161"/>
            <a:ext cx="7775447" cy="458723"/>
            <a:chOff x="0" y="0"/>
            <a:chExt cx="7775447" cy="458723"/>
          </a:xfrm>
        </p:grpSpPr>
        <p:pic>
          <p:nvPicPr>
            <p:cNvPr id="64" name="picture 6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775447" cy="458723"/>
            </a:xfrm>
            <a:prstGeom prst="rect">
              <a:avLst/>
            </a:prstGeom>
          </p:spPr>
        </p:pic>
        <p:sp>
          <p:nvSpPr>
            <p:cNvPr id="66" name="textbox 66"/>
            <p:cNvSpPr/>
            <p:nvPr/>
          </p:nvSpPr>
          <p:spPr>
            <a:xfrm>
              <a:off x="-12700" y="-12700"/>
              <a:ext cx="7800975" cy="5168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067425" algn="l" rtl="0" eaLnBrk="0">
                <a:lnSpc>
                  <a:spcPct val="78000"/>
                </a:lnSpc>
              </a:pPr>
              <a:endParaRPr sz="1400" kern="0" spc="-10" dirty="0">
                <a:solidFill>
                  <a:schemeClr val="bg1"/>
                </a:solidFill>
                <a:latin typeface="Segoe UI" panose="020B0502040204020203"/>
                <a:ea typeface="Segoe UI" panose="020B0502040204020203"/>
                <a:cs typeface="Segoe UI" panose="020B0502040204020203"/>
                <a:hlinkClick r:id="rId4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959475" y="9875520"/>
            <a:ext cx="1816100" cy="3225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1400" u="sng">
                <a:solidFill>
                  <a:schemeClr val="bg1"/>
                </a:solidFill>
                <a:latin typeface="Segoe UI" panose="020B0502040204020203" charset="0"/>
                <a:cs typeface="Segoe UI" panose="020B0502040204020203" charset="0"/>
              </a:rPr>
              <a:t>www.scodeno.com</a:t>
            </a:r>
            <a:endParaRPr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  <a:p>
            <a:endParaRPr lang="en-US" altLang="zh-CN" sz="1400" u="sng" kern="0" spc="-10" dirty="0">
              <a:solidFill>
                <a:schemeClr val="bg1"/>
              </a:solidFill>
              <a:latin typeface="Segoe UI" panose="020B0502040204020203" charset="0"/>
              <a:ea typeface="Segoe UI" panose="020B0502040204020203"/>
              <a:cs typeface="Segoe UI" panose="020B0502040204020203" charset="0"/>
              <a:hlinkClick r:id="rId4"/>
            </a:endParaRPr>
          </a:p>
        </p:txBody>
      </p:sp>
      <p:pic>
        <p:nvPicPr>
          <p:cNvPr id="7" name="图片 6" descr="6114774a0b4192bbf87a7fc72567b4a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15" y="5878195"/>
            <a:ext cx="6744970" cy="26403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803</Words>
  <Application>Microsoft Office PowerPoint</Application>
  <PresentationFormat>自定义</PresentationFormat>
  <Paragraphs>225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MS UI Gothic</vt:lpstr>
      <vt:lpstr>宋体</vt:lpstr>
      <vt:lpstr>Aptos</vt:lpstr>
      <vt:lpstr>Aptos Display</vt:lpstr>
      <vt:lpstr>Arial</vt:lpstr>
      <vt:lpstr>Calibri</vt:lpstr>
      <vt:lpstr>Segoe UI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guanqv chen</cp:lastModifiedBy>
  <cp:revision>360</cp:revision>
  <dcterms:created xsi:type="dcterms:W3CDTF">2025-08-28T01:25:00Z</dcterms:created>
  <dcterms:modified xsi:type="dcterms:W3CDTF">2026-06-26T03:12:23Z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42D6C4E9437841018741F40DBCBEA3FC_13</vt:lpwstr>
  </property>
  <property fmtid="{D5CDD505-2E9C-101B-9397-08002B2CF9AE}" pid="3" name="KSOProductBuildVer">
    <vt:lpwstr>2052-12.1.0.25225</vt:lpwstr>
  </property>
</Properties>
</file>